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3"/>
  </p:notesMasterIdLst>
  <p:sldIdLst>
    <p:sldId id="365" r:id="rId2"/>
    <p:sldId id="258" r:id="rId3"/>
    <p:sldId id="309" r:id="rId4"/>
    <p:sldId id="310" r:id="rId5"/>
    <p:sldId id="334" r:id="rId6"/>
    <p:sldId id="330" r:id="rId7"/>
    <p:sldId id="311" r:id="rId8"/>
    <p:sldId id="335" r:id="rId9"/>
    <p:sldId id="315" r:id="rId10"/>
    <p:sldId id="331" r:id="rId11"/>
    <p:sldId id="341" r:id="rId12"/>
    <p:sldId id="316" r:id="rId13"/>
    <p:sldId id="317" r:id="rId14"/>
    <p:sldId id="336" r:id="rId15"/>
    <p:sldId id="337" r:id="rId16"/>
    <p:sldId id="338" r:id="rId17"/>
    <p:sldId id="340" r:id="rId18"/>
    <p:sldId id="342" r:id="rId19"/>
    <p:sldId id="339" r:id="rId20"/>
    <p:sldId id="344" r:id="rId21"/>
    <p:sldId id="343" r:id="rId22"/>
    <p:sldId id="345" r:id="rId23"/>
    <p:sldId id="346" r:id="rId24"/>
    <p:sldId id="347" r:id="rId25"/>
    <p:sldId id="348" r:id="rId26"/>
    <p:sldId id="349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1" r:id="rId38"/>
    <p:sldId id="362" r:id="rId39"/>
    <p:sldId id="366" r:id="rId40"/>
    <p:sldId id="364" r:id="rId41"/>
    <p:sldId id="259" r:id="rId42"/>
    <p:sldId id="367" r:id="rId43"/>
    <p:sldId id="274" r:id="rId44"/>
    <p:sldId id="369" r:id="rId45"/>
    <p:sldId id="371" r:id="rId46"/>
    <p:sldId id="378" r:id="rId47"/>
    <p:sldId id="380" r:id="rId48"/>
    <p:sldId id="382" r:id="rId49"/>
    <p:sldId id="381" r:id="rId50"/>
    <p:sldId id="372" r:id="rId51"/>
    <p:sldId id="374" r:id="rId52"/>
    <p:sldId id="373" r:id="rId53"/>
    <p:sldId id="375" r:id="rId54"/>
    <p:sldId id="376" r:id="rId55"/>
    <p:sldId id="383" r:id="rId56"/>
    <p:sldId id="384" r:id="rId57"/>
    <p:sldId id="385" r:id="rId58"/>
    <p:sldId id="387" r:id="rId59"/>
    <p:sldId id="386" r:id="rId60"/>
    <p:sldId id="281" r:id="rId61"/>
    <p:sldId id="392" r:id="rId62"/>
    <p:sldId id="388" r:id="rId63"/>
    <p:sldId id="390" r:id="rId64"/>
    <p:sldId id="391" r:id="rId65"/>
    <p:sldId id="393" r:id="rId66"/>
    <p:sldId id="394" r:id="rId67"/>
    <p:sldId id="395" r:id="rId68"/>
    <p:sldId id="397" r:id="rId69"/>
    <p:sldId id="400" r:id="rId70"/>
    <p:sldId id="399" r:id="rId71"/>
    <p:sldId id="292" r:id="rId72"/>
    <p:sldId id="402" r:id="rId73"/>
    <p:sldId id="401" r:id="rId74"/>
    <p:sldId id="403" r:id="rId75"/>
    <p:sldId id="404" r:id="rId76"/>
    <p:sldId id="294" r:id="rId77"/>
    <p:sldId id="296" r:id="rId78"/>
    <p:sldId id="368" r:id="rId79"/>
    <p:sldId id="407" r:id="rId80"/>
    <p:sldId id="299" r:id="rId81"/>
    <p:sldId id="298" r:id="rId82"/>
    <p:sldId id="300" r:id="rId83"/>
    <p:sldId id="301" r:id="rId84"/>
    <p:sldId id="302" r:id="rId85"/>
    <p:sldId id="408" r:id="rId86"/>
    <p:sldId id="409" r:id="rId87"/>
    <p:sldId id="415" r:id="rId88"/>
    <p:sldId id="413" r:id="rId89"/>
    <p:sldId id="423" r:id="rId90"/>
    <p:sldId id="420" r:id="rId91"/>
    <p:sldId id="421" r:id="rId92"/>
    <p:sldId id="422" r:id="rId93"/>
    <p:sldId id="424" r:id="rId94"/>
    <p:sldId id="425" r:id="rId95"/>
    <p:sldId id="426" r:id="rId96"/>
    <p:sldId id="303" r:id="rId97"/>
    <p:sldId id="304" r:id="rId98"/>
    <p:sldId id="410" r:id="rId99"/>
    <p:sldId id="428" r:id="rId100"/>
    <p:sldId id="431" r:id="rId101"/>
    <p:sldId id="432" r:id="rId102"/>
    <p:sldId id="433" r:id="rId103"/>
    <p:sldId id="434" r:id="rId104"/>
    <p:sldId id="435" r:id="rId105"/>
    <p:sldId id="436" r:id="rId106"/>
    <p:sldId id="437" r:id="rId107"/>
    <p:sldId id="438" r:id="rId108"/>
    <p:sldId id="439" r:id="rId109"/>
    <p:sldId id="305" r:id="rId110"/>
    <p:sldId id="306" r:id="rId111"/>
    <p:sldId id="430" r:id="rId112"/>
  </p:sldIdLst>
  <p:sldSz cx="6858000" cy="51435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3783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39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4" y="24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84C47-BFA9-446E-84EB-3B0076746E56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E4B54-FD9F-4768-A8F3-1AEA11E01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8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004B-BB0D-44AE-9922-D3E053668E39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6836-E348-478D-91AF-472287C37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91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/>
            </a:lvl1pPr>
            <a:lvl2pPr>
              <a:defRPr sz="26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004B-BB0D-44AE-9922-D3E053668E39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6836-E348-478D-91AF-472287C37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1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D004B-BB0D-44AE-9922-D3E053668E39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06836-E348-478D-91AF-472287C37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93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neodem.wp.horizon.ac.uk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youtube.com/c/DigitalLogicProgramming_LaMeres" TargetMode="Externa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youtube.com/c/DigitalLogicProgramming_LaMeres" TargetMode="External"/><Relationship Id="rId4" Type="http://schemas.openxmlformats.org/officeDocument/2006/relationships/image" Target="../media/image1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neodem.wp.horizon.ac.uk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youtube.com/c/DigitalLogicProgramming_LaMeres" TargetMode="External"/><Relationship Id="rId4" Type="http://schemas.openxmlformats.org/officeDocument/2006/relationships/image" Target="../media/image10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neodem.wp.horizon.ac.uk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neodem.wp.horizon.ac.uk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youtube.com/c/DigitalLogicProgramming_LaMeres" TargetMode="External"/><Relationship Id="rId4" Type="http://schemas.openxmlformats.org/officeDocument/2006/relationships/image" Target="../media/image10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neodem.wp.horizon.ac.uk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youtube.com/c/DigitalLogicProgramming_LaMeres" TargetMode="External"/><Relationship Id="rId4" Type="http://schemas.openxmlformats.org/officeDocument/2006/relationships/image" Target="../media/image10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705350"/>
            <a:ext cx="6858000" cy="4381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1000" y="4739640"/>
            <a:ext cx="2590800" cy="331469"/>
          </a:xfrm>
        </p:spPr>
        <p:txBody>
          <a:bodyPr>
            <a:normAutofit lnSpcReduction="10000"/>
          </a:bodyPr>
          <a:lstStyle/>
          <a:p>
            <a:r>
              <a:rPr lang="en-US" sz="16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Brock J. </a:t>
            </a:r>
            <a:r>
              <a:rPr lang="en-US" sz="14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LaMeres</a:t>
            </a:r>
            <a:r>
              <a:rPr lang="en-US" sz="16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Ph.D.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" y="819150"/>
            <a:ext cx="6629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 15: Analog to Digital Converters</a:t>
            </a:r>
          </a:p>
          <a:p>
            <a:pPr algn="ctr"/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8191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807719"/>
          </a:xfrm>
        </p:spPr>
        <p:txBody>
          <a:bodyPr anchor="ctr">
            <a:normAutofit/>
          </a:bodyPr>
          <a:lstStyle/>
          <a:p>
            <a:r>
              <a:rPr lang="en-US" sz="22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Embedded Systems Design</a:t>
            </a:r>
            <a:endParaRPr lang="en-US" sz="2400" cap="sm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304800" y="1173481"/>
            <a:ext cx="6248400" cy="331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/>
            <a:r>
              <a:rPr lang="en-US" sz="16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	Analog to Digital Converters - Overview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593B83-D63B-4211-92AB-9A207E8E8D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7" r="43030" b="39259"/>
          <a:stretch/>
        </p:blipFill>
        <p:spPr>
          <a:xfrm>
            <a:off x="4267200" y="2888491"/>
            <a:ext cx="1219200" cy="1612490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89053003-16B6-4A1C-9CCD-5F5B00A95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30317"/>
            <a:ext cx="1937664" cy="271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87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represents the number of bits in the digital value of the conversion. 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input voltage range is divided into 2</a:t>
            </a:r>
            <a:r>
              <a:rPr lang="en-US" sz="1600" baseline="30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discrete zones.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59B7F-99D4-4256-8E6C-D8E2741C60E5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>
            <a:off x="642620" y="3167008"/>
            <a:ext cx="4277995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>
            <a:off x="642620" y="1760828"/>
            <a:ext cx="4283567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DC185C7-39B0-4F83-9D63-6715BC6DD372}"/>
              </a:ext>
            </a:extLst>
          </p:cNvPr>
          <p:cNvSpPr/>
          <p:nvPr/>
        </p:nvSpPr>
        <p:spPr>
          <a:xfrm>
            <a:off x="558134" y="2464875"/>
            <a:ext cx="549034" cy="672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FFA6BB-783E-4135-BE96-26F54015458E}"/>
              </a:ext>
            </a:extLst>
          </p:cNvPr>
          <p:cNvSpPr/>
          <p:nvPr/>
        </p:nvSpPr>
        <p:spPr>
          <a:xfrm>
            <a:off x="558134" y="1784012"/>
            <a:ext cx="549034" cy="640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B755A-30B8-4E8D-B89F-B7159514F361}"/>
              </a:ext>
            </a:extLst>
          </p:cNvPr>
          <p:cNvCxnSpPr>
            <a:cxnSpLocks/>
          </p:cNvCxnSpPr>
          <p:nvPr/>
        </p:nvCxnSpPr>
        <p:spPr>
          <a:xfrm>
            <a:off x="576058" y="24492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E2E3113-3D5A-4D84-8DDC-27912E80A20D}"/>
              </a:ext>
            </a:extLst>
          </p:cNvPr>
          <p:cNvSpPr/>
          <p:nvPr/>
        </p:nvSpPr>
        <p:spPr>
          <a:xfrm>
            <a:off x="450525" y="3189113"/>
            <a:ext cx="800100" cy="465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n=1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B5579FB-D0B4-430F-A30E-2A97839EACB2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D1CDE2-3B81-4EE3-924D-4FD4C7C389DF}"/>
              </a:ext>
            </a:extLst>
          </p:cNvPr>
          <p:cNvCxnSpPr>
            <a:cxnSpLocks/>
            <a:endCxn id="30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01CA82F-D0C6-4965-81DA-88E04EBCFE4B}"/>
              </a:ext>
            </a:extLst>
          </p:cNvPr>
          <p:cNvSpPr/>
          <p:nvPr/>
        </p:nvSpPr>
        <p:spPr>
          <a:xfrm>
            <a:off x="1695267" y="3425322"/>
            <a:ext cx="1452881" cy="382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Sample=0</a:t>
            </a:r>
          </a:p>
        </p:txBody>
      </p:sp>
    </p:spTree>
    <p:extLst>
      <p:ext uri="{BB962C8B-B14F-4D97-AF65-F5344CB8AC3E}">
        <p14:creationId xmlns:p14="http://schemas.microsoft.com/office/powerpoint/2010/main" val="706280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522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Analog Voltage w Conversion-Complete </a:t>
            </a:r>
            <a:r>
              <a:rPr lang="en-US" sz="20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IRQ</a:t>
            </a:r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0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LPM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77AA8-BF45-4333-9314-9CB5805AD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2535174"/>
            <a:ext cx="6316980" cy="2250705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4DF8F3-0587-4FA2-A6D5-52621B67D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87" y="1173098"/>
            <a:ext cx="6448806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259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6"/>
            <a:ext cx="1792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Analog Voltage w Conversion-Complete </a:t>
            </a:r>
            <a:r>
              <a:rPr lang="en-US" sz="20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IRQ</a:t>
            </a:r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0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LPM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C077AA8-BF45-4333-9314-9CB5805AD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90550"/>
            <a:ext cx="4869180" cy="414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584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6"/>
            <a:ext cx="17393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Analog Voltage w Conversion-Complete </a:t>
            </a:r>
            <a:r>
              <a:rPr lang="en-US" sz="20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IRQ</a:t>
            </a:r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0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LPM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C077AA8-BF45-4333-9314-9CB5805AD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90550"/>
            <a:ext cx="4869180" cy="4141470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26B7D88-CB20-4DC8-AAA7-A874B8503ACA}"/>
              </a:ext>
            </a:extLst>
          </p:cNvPr>
          <p:cNvSpPr/>
          <p:nvPr/>
        </p:nvSpPr>
        <p:spPr>
          <a:xfrm>
            <a:off x="83820" y="3401568"/>
            <a:ext cx="2208276" cy="1330452"/>
          </a:xfrm>
          <a:prstGeom prst="wedgeRectCallout">
            <a:avLst>
              <a:gd name="adj1" fmla="val 41736"/>
              <a:gd name="adj2" fmla="val -67426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We’ll first setup the Port Function Select registers to use the Analog input on P1.2.</a:t>
            </a:r>
          </a:p>
          <a:p>
            <a:endParaRPr lang="en-US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P1SEL1(2):P1SEL(0)=11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1B6FA0-768B-4024-B903-A4AFE303FECE}"/>
              </a:ext>
            </a:extLst>
          </p:cNvPr>
          <p:cNvSpPr/>
          <p:nvPr/>
        </p:nvSpPr>
        <p:spPr>
          <a:xfrm>
            <a:off x="2105151" y="1160838"/>
            <a:ext cx="1016001" cy="2086298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88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6"/>
            <a:ext cx="1857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Analog Voltage w Conversion-Complete </a:t>
            </a:r>
            <a:r>
              <a:rPr lang="en-US" sz="20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IRQ</a:t>
            </a:r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0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LPM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C077AA8-BF45-4333-9314-9CB5805AD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90550"/>
            <a:ext cx="4869180" cy="41414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1B6FA0-768B-4024-B903-A4AFE303FECE}"/>
              </a:ext>
            </a:extLst>
          </p:cNvPr>
          <p:cNvSpPr/>
          <p:nvPr/>
        </p:nvSpPr>
        <p:spPr>
          <a:xfrm>
            <a:off x="4173727" y="1528601"/>
            <a:ext cx="1463041" cy="987015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160094-4DCB-4DB6-9949-0402A5599B2D}"/>
              </a:ext>
            </a:extLst>
          </p:cNvPr>
          <p:cNvSpPr/>
          <p:nvPr/>
        </p:nvSpPr>
        <p:spPr>
          <a:xfrm>
            <a:off x="2990848" y="2515616"/>
            <a:ext cx="2133600" cy="83319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26B7D88-CB20-4DC8-AAA7-A874B8503ACA}"/>
              </a:ext>
            </a:extLst>
          </p:cNvPr>
          <p:cNvSpPr/>
          <p:nvPr/>
        </p:nvSpPr>
        <p:spPr>
          <a:xfrm>
            <a:off x="83820" y="3817424"/>
            <a:ext cx="3585972" cy="833190"/>
          </a:xfrm>
          <a:prstGeom prst="wedgeRectCallout">
            <a:avLst>
              <a:gd name="adj1" fmla="val 50009"/>
              <a:gd name="adj2" fmla="val -127421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ADCCTL0</a:t>
            </a:r>
          </a:p>
          <a:p>
            <a:pPr marL="285750" indent="-285750">
              <a:buFontTx/>
              <a:buChar char="-"/>
            </a:pP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ADCSHT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10; Conversion cycles = 16</a:t>
            </a:r>
          </a:p>
          <a:p>
            <a:pPr marL="285750" indent="-285750">
              <a:buFontTx/>
              <a:buChar char="-"/>
            </a:pP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ADCON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1; Turn ADC On</a:t>
            </a:r>
          </a:p>
        </p:txBody>
      </p:sp>
    </p:spTree>
    <p:extLst>
      <p:ext uri="{BB962C8B-B14F-4D97-AF65-F5344CB8AC3E}">
        <p14:creationId xmlns:p14="http://schemas.microsoft.com/office/powerpoint/2010/main" val="488357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6"/>
            <a:ext cx="18003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Analog Voltage w Conversion-Complete </a:t>
            </a:r>
            <a:r>
              <a:rPr lang="en-US" sz="20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IRQ</a:t>
            </a:r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0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LPM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C077AA8-BF45-4333-9314-9CB5805AD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90550"/>
            <a:ext cx="4869180" cy="41414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1B6FA0-768B-4024-B903-A4AFE303FECE}"/>
              </a:ext>
            </a:extLst>
          </p:cNvPr>
          <p:cNvSpPr/>
          <p:nvPr/>
        </p:nvSpPr>
        <p:spPr>
          <a:xfrm>
            <a:off x="2990848" y="2555495"/>
            <a:ext cx="2219200" cy="791456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160094-4DCB-4DB6-9949-0402A5599B2D}"/>
              </a:ext>
            </a:extLst>
          </p:cNvPr>
          <p:cNvSpPr/>
          <p:nvPr/>
        </p:nvSpPr>
        <p:spPr>
          <a:xfrm>
            <a:off x="1933447" y="3464464"/>
            <a:ext cx="1495553" cy="1267556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26B7D88-CB20-4DC8-AAA7-A874B8503ACA}"/>
              </a:ext>
            </a:extLst>
          </p:cNvPr>
          <p:cNvSpPr/>
          <p:nvPr/>
        </p:nvSpPr>
        <p:spPr>
          <a:xfrm>
            <a:off x="3618991" y="3961695"/>
            <a:ext cx="3183636" cy="833190"/>
          </a:xfrm>
          <a:prstGeom prst="wedgeRectCallout">
            <a:avLst>
              <a:gd name="adj1" fmla="val -55815"/>
              <a:gd name="adj2" fmla="val -117178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ADCCTL1</a:t>
            </a:r>
          </a:p>
          <a:p>
            <a:pPr marL="285750" indent="-285750">
              <a:buFontTx/>
              <a:buChar char="-"/>
            </a:pP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ADCSSEL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10;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SMCLK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ADCSHP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1; Use ADC for trigger</a:t>
            </a:r>
          </a:p>
        </p:txBody>
      </p:sp>
    </p:spTree>
    <p:extLst>
      <p:ext uri="{BB962C8B-B14F-4D97-AF65-F5344CB8AC3E}">
        <p14:creationId xmlns:p14="http://schemas.microsoft.com/office/powerpoint/2010/main" val="26139063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6"/>
            <a:ext cx="18044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Analog Voltage w Conversion-Complete </a:t>
            </a:r>
            <a:r>
              <a:rPr lang="en-US" sz="20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IRQ</a:t>
            </a:r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0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LPM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C077AA8-BF45-4333-9314-9CB5805AD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90550"/>
            <a:ext cx="4869180" cy="41414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1B6FA0-768B-4024-B903-A4AFE303FECE}"/>
              </a:ext>
            </a:extLst>
          </p:cNvPr>
          <p:cNvSpPr/>
          <p:nvPr/>
        </p:nvSpPr>
        <p:spPr>
          <a:xfrm>
            <a:off x="2990848" y="2571750"/>
            <a:ext cx="2219200" cy="791456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26B7D88-CB20-4DC8-AAA7-A874B8503ACA}"/>
              </a:ext>
            </a:extLst>
          </p:cNvPr>
          <p:cNvSpPr/>
          <p:nvPr/>
        </p:nvSpPr>
        <p:spPr>
          <a:xfrm>
            <a:off x="30479" y="3893716"/>
            <a:ext cx="2184401" cy="659234"/>
          </a:xfrm>
          <a:prstGeom prst="wedgeRectCallout">
            <a:avLst>
              <a:gd name="adj1" fmla="val 85580"/>
              <a:gd name="adj2" fmla="val -133274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ADCCTL2</a:t>
            </a:r>
          </a:p>
          <a:p>
            <a:pPr marL="285750" indent="-285750">
              <a:buFontTx/>
              <a:buChar char="-"/>
            </a:pP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ADCRES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10; 12-Bit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0C9B85-6951-48FC-9E7C-F152F5A9EC50}"/>
              </a:ext>
            </a:extLst>
          </p:cNvPr>
          <p:cNvSpPr/>
          <p:nvPr/>
        </p:nvSpPr>
        <p:spPr>
          <a:xfrm>
            <a:off x="4222496" y="1529333"/>
            <a:ext cx="1391920" cy="1042415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836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6"/>
            <a:ext cx="16865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Analog Voltage w Conversion-Complete </a:t>
            </a:r>
            <a:r>
              <a:rPr lang="en-US" sz="20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IRQ</a:t>
            </a:r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0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LPM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C077AA8-BF45-4333-9314-9CB5805AD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90550"/>
            <a:ext cx="4869180" cy="41414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1B6FA0-768B-4024-B903-A4AFE303FECE}"/>
              </a:ext>
            </a:extLst>
          </p:cNvPr>
          <p:cNvSpPr/>
          <p:nvPr/>
        </p:nvSpPr>
        <p:spPr>
          <a:xfrm>
            <a:off x="2157984" y="1157444"/>
            <a:ext cx="1141984" cy="211814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26B7D88-CB20-4DC8-AAA7-A874B8503ACA}"/>
              </a:ext>
            </a:extLst>
          </p:cNvPr>
          <p:cNvSpPr/>
          <p:nvPr/>
        </p:nvSpPr>
        <p:spPr>
          <a:xfrm>
            <a:off x="30479" y="3893716"/>
            <a:ext cx="2745233" cy="659234"/>
          </a:xfrm>
          <a:prstGeom prst="wedgeRectCallout">
            <a:avLst>
              <a:gd name="adj1" fmla="val 46794"/>
              <a:gd name="adj2" fmla="val -14067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ADCMCTL0</a:t>
            </a:r>
          </a:p>
          <a:p>
            <a:pPr marL="285750" indent="-285750">
              <a:buFontTx/>
              <a:buChar char="-"/>
            </a:pP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ADCINCH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0010;  Use A2</a:t>
            </a:r>
          </a:p>
        </p:txBody>
      </p:sp>
    </p:spTree>
    <p:extLst>
      <p:ext uri="{BB962C8B-B14F-4D97-AF65-F5344CB8AC3E}">
        <p14:creationId xmlns:p14="http://schemas.microsoft.com/office/powerpoint/2010/main" val="24047777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6"/>
            <a:ext cx="17472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Analog Voltage w Conversion-Complete </a:t>
            </a:r>
            <a:r>
              <a:rPr lang="en-US" sz="20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IRQ</a:t>
            </a:r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0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LPM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C077AA8-BF45-4333-9314-9CB5805AD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90550"/>
            <a:ext cx="4869180" cy="41414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1B6FA0-768B-4024-B903-A4AFE303FECE}"/>
              </a:ext>
            </a:extLst>
          </p:cNvPr>
          <p:cNvSpPr/>
          <p:nvPr/>
        </p:nvSpPr>
        <p:spPr>
          <a:xfrm>
            <a:off x="3620768" y="3370202"/>
            <a:ext cx="1520192" cy="941701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26B7D88-CB20-4DC8-AAA7-A874B8503ACA}"/>
              </a:ext>
            </a:extLst>
          </p:cNvPr>
          <p:cNvSpPr/>
          <p:nvPr/>
        </p:nvSpPr>
        <p:spPr>
          <a:xfrm>
            <a:off x="30479" y="3370202"/>
            <a:ext cx="2745233" cy="1182748"/>
          </a:xfrm>
          <a:prstGeom prst="wedgeRectCallout">
            <a:avLst>
              <a:gd name="adj1" fmla="val 52123"/>
              <a:gd name="adj2" fmla="val -102006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Notable Default Settings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4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R+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VCC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</a:t>
            </a:r>
            <a:r>
              <a:rPr lang="en-US" sz="14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R-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GND</a:t>
            </a:r>
          </a:p>
          <a:p>
            <a:pPr marL="285750" indent="-285750">
              <a:buFontTx/>
              <a:buChar char="-"/>
            </a:pP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Prescalars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 = Unsigned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Conversion / Channel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0C9B85-6951-48FC-9E7C-F152F5A9EC50}"/>
              </a:ext>
            </a:extLst>
          </p:cNvPr>
          <p:cNvSpPr/>
          <p:nvPr/>
        </p:nvSpPr>
        <p:spPr>
          <a:xfrm>
            <a:off x="4339590" y="735109"/>
            <a:ext cx="1391920" cy="71574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A9835-450C-41DE-A4A0-780EA641EAB2}"/>
              </a:ext>
            </a:extLst>
          </p:cNvPr>
          <p:cNvSpPr/>
          <p:nvPr/>
        </p:nvSpPr>
        <p:spPr>
          <a:xfrm>
            <a:off x="5622288" y="1812505"/>
            <a:ext cx="847600" cy="38612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921A4-5340-4B12-BFE2-995310F0ABE1}"/>
              </a:ext>
            </a:extLst>
          </p:cNvPr>
          <p:cNvSpPr/>
          <p:nvPr/>
        </p:nvSpPr>
        <p:spPr>
          <a:xfrm>
            <a:off x="2231134" y="1172424"/>
            <a:ext cx="1950721" cy="1546391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4306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6"/>
            <a:ext cx="17800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Analog Voltage w Conversion-Complete </a:t>
            </a:r>
            <a:r>
              <a:rPr lang="en-US" sz="20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IRQ</a:t>
            </a:r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0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LPM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C077AA8-BF45-4333-9314-9CB5805AD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90550"/>
            <a:ext cx="4869180" cy="4141470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26B7D88-CB20-4DC8-AAA7-A874B8503ACA}"/>
              </a:ext>
            </a:extLst>
          </p:cNvPr>
          <p:cNvSpPr/>
          <p:nvPr/>
        </p:nvSpPr>
        <p:spPr>
          <a:xfrm>
            <a:off x="30479" y="3031067"/>
            <a:ext cx="2745233" cy="1788837"/>
          </a:xfrm>
          <a:prstGeom prst="wedgeRectCallout">
            <a:avLst>
              <a:gd name="adj1" fmla="val -20268"/>
              <a:gd name="adj2" fmla="val 811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Design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conversion by: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ADCENC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ADCSC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1.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into LPM0 </a:t>
            </a:r>
            <a:b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(MCLK dis, SMCLK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ADCIFG0 to trigger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IRQ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when complete.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 =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ADC_VECTOR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54332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an Analog Voltage With the ADC Using an IRQ and Low Power Mode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E5AAFCA-2AD3-48D5-8878-F0612B8DF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1272"/>
            <a:ext cx="6858000" cy="956477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C6D294AE-B6C5-4BC6-A827-46F44D8AD30A}"/>
              </a:ext>
            </a:extLst>
          </p:cNvPr>
          <p:cNvSpPr txBox="1">
            <a:spLocks/>
          </p:cNvSpPr>
          <p:nvPr/>
        </p:nvSpPr>
        <p:spPr>
          <a:xfrm>
            <a:off x="190500" y="1240619"/>
            <a:ext cx="6667500" cy="2660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1: In CCS, create a new C/C++ Empty Project (with </a:t>
            </a:r>
            <a:r>
              <a:rPr lang="en-US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main.c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titled:</a:t>
            </a:r>
          </a:p>
          <a:p>
            <a:pPr algn="l"/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C_ADC_Sampling_P1.2_LPM</a:t>
            </a: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2: Type in the following code in </a:t>
            </a:r>
            <a:r>
              <a:rPr lang="en-US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main.c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after the statement to stop the watchdog timer.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4DA42B-EE46-490F-A112-3CCA3E2622D2}"/>
              </a:ext>
            </a:extLst>
          </p:cNvPr>
          <p:cNvSpPr/>
          <p:nvPr/>
        </p:nvSpPr>
        <p:spPr>
          <a:xfrm>
            <a:off x="4894741" y="3941118"/>
            <a:ext cx="191911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Courtesy of </a:t>
            </a:r>
            <a:r>
              <a:rPr lang="en-US" sz="6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https://neodem.wp.horizon.ac.uk/</a:t>
            </a:r>
            <a:endParaRPr lang="en-US" sz="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561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larger the n, the closer the digital value is to the actual analog voltage.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59B7F-99D4-4256-8E6C-D8E2741C60E5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>
            <a:off x="642620" y="3167008"/>
            <a:ext cx="4277995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>
            <a:off x="642620" y="1760828"/>
            <a:ext cx="4283567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DC185C7-39B0-4F83-9D63-6715BC6DD372}"/>
              </a:ext>
            </a:extLst>
          </p:cNvPr>
          <p:cNvSpPr/>
          <p:nvPr/>
        </p:nvSpPr>
        <p:spPr>
          <a:xfrm>
            <a:off x="558134" y="2464875"/>
            <a:ext cx="549034" cy="672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FFA6BB-783E-4135-BE96-26F54015458E}"/>
              </a:ext>
            </a:extLst>
          </p:cNvPr>
          <p:cNvSpPr/>
          <p:nvPr/>
        </p:nvSpPr>
        <p:spPr>
          <a:xfrm>
            <a:off x="558134" y="1784012"/>
            <a:ext cx="549034" cy="640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B755A-30B8-4E8D-B89F-B7159514F361}"/>
              </a:ext>
            </a:extLst>
          </p:cNvPr>
          <p:cNvCxnSpPr>
            <a:cxnSpLocks/>
          </p:cNvCxnSpPr>
          <p:nvPr/>
        </p:nvCxnSpPr>
        <p:spPr>
          <a:xfrm>
            <a:off x="576058" y="24492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E2E3113-3D5A-4D84-8DDC-27912E80A20D}"/>
              </a:ext>
            </a:extLst>
          </p:cNvPr>
          <p:cNvSpPr/>
          <p:nvPr/>
        </p:nvSpPr>
        <p:spPr>
          <a:xfrm>
            <a:off x="450525" y="3189113"/>
            <a:ext cx="800100" cy="465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n=1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B5579FB-D0B4-430F-A30E-2A97839EACB2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D1CDE2-3B81-4EE3-924D-4FD4C7C389DF}"/>
              </a:ext>
            </a:extLst>
          </p:cNvPr>
          <p:cNvCxnSpPr>
            <a:cxnSpLocks/>
            <a:endCxn id="30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01CA82F-D0C6-4965-81DA-88E04EBCFE4B}"/>
              </a:ext>
            </a:extLst>
          </p:cNvPr>
          <p:cNvSpPr/>
          <p:nvPr/>
        </p:nvSpPr>
        <p:spPr>
          <a:xfrm>
            <a:off x="1695267" y="3425322"/>
            <a:ext cx="1452881" cy="382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Sample=0</a:t>
            </a:r>
          </a:p>
        </p:txBody>
      </p:sp>
    </p:spTree>
    <p:extLst>
      <p:ext uri="{BB962C8B-B14F-4D97-AF65-F5344CB8AC3E}">
        <p14:creationId xmlns:p14="http://schemas.microsoft.com/office/powerpoint/2010/main" val="18302028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6"/>
            <a:ext cx="320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an Analog Voltage With the ADC Using an IRQ to Monitor Conversion-Complete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92158-EF0A-4803-8D9E-79575611F1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1914" y="478421"/>
            <a:ext cx="3669886" cy="4384025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9318A09D-1654-434B-871F-301B6BA2F14D}"/>
              </a:ext>
            </a:extLst>
          </p:cNvPr>
          <p:cNvSpPr txBox="1">
            <a:spLocks/>
          </p:cNvSpPr>
          <p:nvPr/>
        </p:nvSpPr>
        <p:spPr>
          <a:xfrm>
            <a:off x="190500" y="1816325"/>
            <a:ext cx="2921414" cy="1136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3: Save, debug, and run your program. Also run your function generator to produce the sine wave on P1.2.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97C23EB-029D-486C-B2D3-BE66FBA8B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501" y="3414888"/>
            <a:ext cx="2845214" cy="63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060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705350"/>
            <a:ext cx="6858000" cy="4381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1000" y="4739640"/>
            <a:ext cx="2590800" cy="331469"/>
          </a:xfrm>
        </p:spPr>
        <p:txBody>
          <a:bodyPr>
            <a:normAutofit lnSpcReduction="10000"/>
          </a:bodyPr>
          <a:lstStyle/>
          <a:p>
            <a:r>
              <a:rPr lang="en-US" sz="16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Brock J. </a:t>
            </a:r>
            <a:r>
              <a:rPr lang="en-US" sz="14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LaMeres</a:t>
            </a:r>
            <a:r>
              <a:rPr lang="en-US" sz="16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Ph.D.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" y="819150"/>
            <a:ext cx="6629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 15: Analog to Digital Converters</a:t>
            </a:r>
          </a:p>
          <a:p>
            <a:pPr algn="ctr"/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8191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807719"/>
          </a:xfrm>
        </p:spPr>
        <p:txBody>
          <a:bodyPr anchor="ctr">
            <a:normAutofit/>
          </a:bodyPr>
          <a:lstStyle/>
          <a:p>
            <a:r>
              <a:rPr lang="en-US" sz="22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Embedded Systems Design</a:t>
            </a:r>
            <a:endParaRPr lang="en-US" sz="2400" cap="sm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304800" y="1173481"/>
            <a:ext cx="6553200" cy="384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/>
            <a:r>
              <a:rPr lang="en-US" sz="16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	ADC Operation on the MSP430FR2355 – Example: Reading Analog Voltage w Conversion-Complete </a:t>
            </a:r>
            <a:r>
              <a:rPr lang="en-US" sz="16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IRQ</a:t>
            </a:r>
            <a:r>
              <a:rPr lang="en-US" sz="16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LPM</a:t>
            </a:r>
            <a:endParaRPr lang="en-US" sz="16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593B83-D63B-4211-92AB-9A207E8E8D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7" r="43030" b="39259"/>
          <a:stretch/>
        </p:blipFill>
        <p:spPr>
          <a:xfrm>
            <a:off x="4267200" y="2888491"/>
            <a:ext cx="1219200" cy="1612490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89053003-16B6-4A1C-9CCD-5F5B00A95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1849173"/>
            <a:ext cx="1937664" cy="2710855"/>
          </a:xfrm>
          <a:prstGeom prst="rect">
            <a:avLst/>
          </a:prstGeom>
        </p:spPr>
      </p:pic>
      <p:pic>
        <p:nvPicPr>
          <p:cNvPr id="14" name="Picture 2" descr="Subscribe to Dr. LaMeres' YouTube Channel">
            <a:extLst>
              <a:ext uri="{FF2B5EF4-FFF2-40B4-BE49-F238E27FC236}">
                <a16:creationId xmlns:a16="http://schemas.microsoft.com/office/drawing/2014/main" id="{6FA6E4A1-F366-41D9-86F5-EC5F89761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849173"/>
            <a:ext cx="2209800" cy="62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427500-2267-4CC6-8A1B-DC03949A6B0C}"/>
              </a:ext>
            </a:extLst>
          </p:cNvPr>
          <p:cNvSpPr txBox="1"/>
          <p:nvPr/>
        </p:nvSpPr>
        <p:spPr>
          <a:xfrm>
            <a:off x="2906652" y="2569031"/>
            <a:ext cx="381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5"/>
              </a:rPr>
              <a:t>www.youtube.com/c/DigitalLogicProgramming_LaMeres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5219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larger the n, the closer the digital value is to the actual analog voltage.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59B7F-99D4-4256-8E6C-D8E2741C60E5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>
            <a:off x="642620" y="3167008"/>
            <a:ext cx="4277995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>
            <a:off x="642620" y="1760828"/>
            <a:ext cx="4283567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DC185C7-39B0-4F83-9D63-6715BC6DD372}"/>
              </a:ext>
            </a:extLst>
          </p:cNvPr>
          <p:cNvSpPr/>
          <p:nvPr/>
        </p:nvSpPr>
        <p:spPr>
          <a:xfrm>
            <a:off x="558134" y="2858175"/>
            <a:ext cx="549034" cy="279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B755A-30B8-4E8D-B89F-B7159514F361}"/>
              </a:ext>
            </a:extLst>
          </p:cNvPr>
          <p:cNvCxnSpPr>
            <a:cxnSpLocks/>
          </p:cNvCxnSpPr>
          <p:nvPr/>
        </p:nvCxnSpPr>
        <p:spPr>
          <a:xfrm>
            <a:off x="576058" y="24492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E2E3113-3D5A-4D84-8DDC-27912E80A20D}"/>
              </a:ext>
            </a:extLst>
          </p:cNvPr>
          <p:cNvSpPr/>
          <p:nvPr/>
        </p:nvSpPr>
        <p:spPr>
          <a:xfrm>
            <a:off x="450525" y="3189113"/>
            <a:ext cx="800100" cy="465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n=2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5386B4-20F1-4A85-9436-92951921F8FB}"/>
              </a:ext>
            </a:extLst>
          </p:cNvPr>
          <p:cNvCxnSpPr>
            <a:cxnSpLocks/>
          </p:cNvCxnSpPr>
          <p:nvPr/>
        </p:nvCxnSpPr>
        <p:spPr>
          <a:xfrm>
            <a:off x="576057" y="2836070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ECDCD1-C7C0-4F3B-AB31-0142551BFD03}"/>
              </a:ext>
            </a:extLst>
          </p:cNvPr>
          <p:cNvCxnSpPr>
            <a:cxnSpLocks/>
          </p:cNvCxnSpPr>
          <p:nvPr/>
        </p:nvCxnSpPr>
        <p:spPr>
          <a:xfrm>
            <a:off x="586050" y="2114227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8B86A5E-8C0D-44F8-A549-AB4CA02AA025}"/>
              </a:ext>
            </a:extLst>
          </p:cNvPr>
          <p:cNvSpPr/>
          <p:nvPr/>
        </p:nvSpPr>
        <p:spPr>
          <a:xfrm>
            <a:off x="558134" y="2512052"/>
            <a:ext cx="549034" cy="279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6A0A2DD-8C13-44A4-9314-E0442BD0C3BC}"/>
              </a:ext>
            </a:extLst>
          </p:cNvPr>
          <p:cNvSpPr/>
          <p:nvPr/>
        </p:nvSpPr>
        <p:spPr>
          <a:xfrm>
            <a:off x="558134" y="2130519"/>
            <a:ext cx="549034" cy="279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497298-4099-4E67-AA8A-B1180DB339CD}"/>
              </a:ext>
            </a:extLst>
          </p:cNvPr>
          <p:cNvSpPr/>
          <p:nvPr/>
        </p:nvSpPr>
        <p:spPr>
          <a:xfrm>
            <a:off x="556601" y="1802328"/>
            <a:ext cx="549034" cy="279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6C6D4AA-BF94-4500-A9C9-6B1CCB5A567D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783AE1-89D0-4E3C-8A5C-B08D95F7428C}"/>
              </a:ext>
            </a:extLst>
          </p:cNvPr>
          <p:cNvCxnSpPr>
            <a:cxnSpLocks/>
            <a:endCxn id="35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28D1968-77F3-40E9-A4AD-3A6B47B4B323}"/>
              </a:ext>
            </a:extLst>
          </p:cNvPr>
          <p:cNvSpPr/>
          <p:nvPr/>
        </p:nvSpPr>
        <p:spPr>
          <a:xfrm>
            <a:off x="1695267" y="3425322"/>
            <a:ext cx="1452881" cy="382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Sample=01</a:t>
            </a:r>
          </a:p>
        </p:txBody>
      </p:sp>
    </p:spTree>
    <p:extLst>
      <p:ext uri="{BB962C8B-B14F-4D97-AF65-F5344CB8AC3E}">
        <p14:creationId xmlns:p14="http://schemas.microsoft.com/office/powerpoint/2010/main" val="195432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larger the n, the closer the digital value is to the actual analog voltage.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59B7F-99D4-4256-8E6C-D8E2741C60E5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>
            <a:off x="642620" y="3167008"/>
            <a:ext cx="4277995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>
            <a:off x="642620" y="1760828"/>
            <a:ext cx="4283567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B755A-30B8-4E8D-B89F-B7159514F361}"/>
              </a:ext>
            </a:extLst>
          </p:cNvPr>
          <p:cNvCxnSpPr>
            <a:cxnSpLocks/>
          </p:cNvCxnSpPr>
          <p:nvPr/>
        </p:nvCxnSpPr>
        <p:spPr>
          <a:xfrm>
            <a:off x="576058" y="24789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E2E3113-3D5A-4D84-8DDC-27912E80A20D}"/>
              </a:ext>
            </a:extLst>
          </p:cNvPr>
          <p:cNvSpPr/>
          <p:nvPr/>
        </p:nvSpPr>
        <p:spPr>
          <a:xfrm>
            <a:off x="450525" y="3189113"/>
            <a:ext cx="800100" cy="465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n=3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5386B4-20F1-4A85-9436-92951921F8FB}"/>
              </a:ext>
            </a:extLst>
          </p:cNvPr>
          <p:cNvCxnSpPr>
            <a:cxnSpLocks/>
          </p:cNvCxnSpPr>
          <p:nvPr/>
        </p:nvCxnSpPr>
        <p:spPr>
          <a:xfrm>
            <a:off x="576057" y="2848769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ECDCD1-C7C0-4F3B-AB31-0142551BFD03}"/>
              </a:ext>
            </a:extLst>
          </p:cNvPr>
          <p:cNvCxnSpPr>
            <a:cxnSpLocks/>
          </p:cNvCxnSpPr>
          <p:nvPr/>
        </p:nvCxnSpPr>
        <p:spPr>
          <a:xfrm>
            <a:off x="586050" y="2135392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6C6D4AA-BF94-4500-A9C9-6B1CCB5A567D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783AE1-89D0-4E3C-8A5C-B08D95F7428C}"/>
              </a:ext>
            </a:extLst>
          </p:cNvPr>
          <p:cNvCxnSpPr>
            <a:cxnSpLocks/>
            <a:endCxn id="35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28D1968-77F3-40E9-A4AD-3A6B47B4B323}"/>
              </a:ext>
            </a:extLst>
          </p:cNvPr>
          <p:cNvSpPr/>
          <p:nvPr/>
        </p:nvSpPr>
        <p:spPr>
          <a:xfrm>
            <a:off x="1695267" y="3425322"/>
            <a:ext cx="1637756" cy="382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Sample=010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F2116F-CBC5-47E8-9B32-2E78D8DF2683}"/>
              </a:ext>
            </a:extLst>
          </p:cNvPr>
          <p:cNvCxnSpPr>
            <a:cxnSpLocks/>
          </p:cNvCxnSpPr>
          <p:nvPr/>
        </p:nvCxnSpPr>
        <p:spPr>
          <a:xfrm>
            <a:off x="567927" y="266095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3B8DBA-108A-435F-BB01-B625C5CABD63}"/>
              </a:ext>
            </a:extLst>
          </p:cNvPr>
          <p:cNvCxnSpPr>
            <a:cxnSpLocks/>
          </p:cNvCxnSpPr>
          <p:nvPr/>
        </p:nvCxnSpPr>
        <p:spPr>
          <a:xfrm>
            <a:off x="567926" y="3022336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CD55FE-81A7-4C3C-88C6-B17C0725EC23}"/>
              </a:ext>
            </a:extLst>
          </p:cNvPr>
          <p:cNvCxnSpPr>
            <a:cxnSpLocks/>
          </p:cNvCxnSpPr>
          <p:nvPr/>
        </p:nvCxnSpPr>
        <p:spPr>
          <a:xfrm>
            <a:off x="577919" y="23174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1DC085-2F64-4020-A7F5-963321DC5B09}"/>
              </a:ext>
            </a:extLst>
          </p:cNvPr>
          <p:cNvCxnSpPr>
            <a:cxnSpLocks/>
          </p:cNvCxnSpPr>
          <p:nvPr/>
        </p:nvCxnSpPr>
        <p:spPr>
          <a:xfrm>
            <a:off x="576057" y="194174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96357D8-820E-4281-94F8-857218431FBA}"/>
              </a:ext>
            </a:extLst>
          </p:cNvPr>
          <p:cNvSpPr/>
          <p:nvPr/>
        </p:nvSpPr>
        <p:spPr>
          <a:xfrm>
            <a:off x="365762" y="3030802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3E1BAC-E816-4847-9831-AAC704B41A3C}"/>
              </a:ext>
            </a:extLst>
          </p:cNvPr>
          <p:cNvSpPr/>
          <p:nvPr/>
        </p:nvSpPr>
        <p:spPr>
          <a:xfrm>
            <a:off x="365762" y="2870963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129CE6-EBC2-43F8-B1DC-7853C77254BF}"/>
              </a:ext>
            </a:extLst>
          </p:cNvPr>
          <p:cNvSpPr/>
          <p:nvPr/>
        </p:nvSpPr>
        <p:spPr>
          <a:xfrm>
            <a:off x="368302" y="2687902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D6F38-1EBC-4AB2-ACDA-295CE3CE58E1}"/>
              </a:ext>
            </a:extLst>
          </p:cNvPr>
          <p:cNvSpPr/>
          <p:nvPr/>
        </p:nvSpPr>
        <p:spPr>
          <a:xfrm>
            <a:off x="365762" y="2484071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F1E1FA1-9310-473C-9D80-8A97EA22A0CB}"/>
              </a:ext>
            </a:extLst>
          </p:cNvPr>
          <p:cNvSpPr/>
          <p:nvPr/>
        </p:nvSpPr>
        <p:spPr>
          <a:xfrm>
            <a:off x="359611" y="232221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CA333B3-8403-4A91-B723-90ABA6FCA816}"/>
              </a:ext>
            </a:extLst>
          </p:cNvPr>
          <p:cNvSpPr/>
          <p:nvPr/>
        </p:nvSpPr>
        <p:spPr>
          <a:xfrm>
            <a:off x="341488" y="2142096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0F27587-ED16-46ED-914F-707EE603B5D4}"/>
              </a:ext>
            </a:extLst>
          </p:cNvPr>
          <p:cNvSpPr/>
          <p:nvPr/>
        </p:nvSpPr>
        <p:spPr>
          <a:xfrm>
            <a:off x="341488" y="1954381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23AE0E-B253-4AE6-844D-63F12E71855A}"/>
              </a:ext>
            </a:extLst>
          </p:cNvPr>
          <p:cNvSpPr/>
          <p:nvPr/>
        </p:nvSpPr>
        <p:spPr>
          <a:xfrm>
            <a:off x="332489" y="1771304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364909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larger the n, the closer the digital value is to the actual analog voltage.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59B7F-99D4-4256-8E6C-D8E2741C60E5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>
            <a:off x="642620" y="3167008"/>
            <a:ext cx="4277995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>
            <a:off x="642620" y="1760828"/>
            <a:ext cx="4283567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B755A-30B8-4E8D-B89F-B7159514F361}"/>
              </a:ext>
            </a:extLst>
          </p:cNvPr>
          <p:cNvCxnSpPr>
            <a:cxnSpLocks/>
          </p:cNvCxnSpPr>
          <p:nvPr/>
        </p:nvCxnSpPr>
        <p:spPr>
          <a:xfrm>
            <a:off x="568652" y="24789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E2E3113-3D5A-4D84-8DDC-27912E80A20D}"/>
              </a:ext>
            </a:extLst>
          </p:cNvPr>
          <p:cNvSpPr/>
          <p:nvPr/>
        </p:nvSpPr>
        <p:spPr>
          <a:xfrm>
            <a:off x="450525" y="3189113"/>
            <a:ext cx="800100" cy="465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n=4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5386B4-20F1-4A85-9436-92951921F8FB}"/>
              </a:ext>
            </a:extLst>
          </p:cNvPr>
          <p:cNvCxnSpPr>
            <a:cxnSpLocks/>
          </p:cNvCxnSpPr>
          <p:nvPr/>
        </p:nvCxnSpPr>
        <p:spPr>
          <a:xfrm>
            <a:off x="576057" y="2848769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ECDCD1-C7C0-4F3B-AB31-0142551BFD03}"/>
              </a:ext>
            </a:extLst>
          </p:cNvPr>
          <p:cNvCxnSpPr>
            <a:cxnSpLocks/>
          </p:cNvCxnSpPr>
          <p:nvPr/>
        </p:nvCxnSpPr>
        <p:spPr>
          <a:xfrm>
            <a:off x="572296" y="212692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6C6D4AA-BF94-4500-A9C9-6B1CCB5A567D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783AE1-89D0-4E3C-8A5C-B08D95F7428C}"/>
              </a:ext>
            </a:extLst>
          </p:cNvPr>
          <p:cNvCxnSpPr>
            <a:cxnSpLocks/>
            <a:endCxn id="35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28D1968-77F3-40E9-A4AD-3A6B47B4B323}"/>
              </a:ext>
            </a:extLst>
          </p:cNvPr>
          <p:cNvSpPr/>
          <p:nvPr/>
        </p:nvSpPr>
        <p:spPr>
          <a:xfrm>
            <a:off x="1695266" y="3425322"/>
            <a:ext cx="1733733" cy="382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Sample=0100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F2116F-CBC5-47E8-9B32-2E78D8DF2683}"/>
              </a:ext>
            </a:extLst>
          </p:cNvPr>
          <p:cNvCxnSpPr>
            <a:cxnSpLocks/>
          </p:cNvCxnSpPr>
          <p:nvPr/>
        </p:nvCxnSpPr>
        <p:spPr>
          <a:xfrm>
            <a:off x="567927" y="266095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3B8DBA-108A-435F-BB01-B625C5CABD63}"/>
              </a:ext>
            </a:extLst>
          </p:cNvPr>
          <p:cNvCxnSpPr>
            <a:cxnSpLocks/>
          </p:cNvCxnSpPr>
          <p:nvPr/>
        </p:nvCxnSpPr>
        <p:spPr>
          <a:xfrm>
            <a:off x="567926" y="3022336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CD55FE-81A7-4C3C-88C6-B17C0725EC23}"/>
              </a:ext>
            </a:extLst>
          </p:cNvPr>
          <p:cNvCxnSpPr>
            <a:cxnSpLocks/>
          </p:cNvCxnSpPr>
          <p:nvPr/>
        </p:nvCxnSpPr>
        <p:spPr>
          <a:xfrm>
            <a:off x="570513" y="23174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1DC085-2F64-4020-A7F5-963321DC5B09}"/>
              </a:ext>
            </a:extLst>
          </p:cNvPr>
          <p:cNvCxnSpPr>
            <a:cxnSpLocks/>
          </p:cNvCxnSpPr>
          <p:nvPr/>
        </p:nvCxnSpPr>
        <p:spPr>
          <a:xfrm>
            <a:off x="570767" y="194174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96357D8-820E-4281-94F8-857218431FBA}"/>
              </a:ext>
            </a:extLst>
          </p:cNvPr>
          <p:cNvSpPr/>
          <p:nvPr/>
        </p:nvSpPr>
        <p:spPr>
          <a:xfrm>
            <a:off x="92142" y="306587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3E1BAC-E816-4847-9831-AAC704B41A3C}"/>
              </a:ext>
            </a:extLst>
          </p:cNvPr>
          <p:cNvSpPr/>
          <p:nvPr/>
        </p:nvSpPr>
        <p:spPr>
          <a:xfrm>
            <a:off x="92142" y="290603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129CE6-EBC2-43F8-B1DC-7853C77254BF}"/>
              </a:ext>
            </a:extLst>
          </p:cNvPr>
          <p:cNvSpPr/>
          <p:nvPr/>
        </p:nvSpPr>
        <p:spPr>
          <a:xfrm>
            <a:off x="94682" y="272297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D6F38-1EBC-4AB2-ACDA-295CE3CE58E1}"/>
              </a:ext>
            </a:extLst>
          </p:cNvPr>
          <p:cNvSpPr/>
          <p:nvPr/>
        </p:nvSpPr>
        <p:spPr>
          <a:xfrm>
            <a:off x="92142" y="251914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0110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BB6BB2-9484-42FC-A29F-ACE61DABBB59}"/>
              </a:ext>
            </a:extLst>
          </p:cNvPr>
          <p:cNvCxnSpPr>
            <a:cxnSpLocks/>
          </p:cNvCxnSpPr>
          <p:nvPr/>
        </p:nvCxnSpPr>
        <p:spPr>
          <a:xfrm>
            <a:off x="563224" y="25619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19259D-BE90-4701-A978-2BC4DCF9563D}"/>
              </a:ext>
            </a:extLst>
          </p:cNvPr>
          <p:cNvCxnSpPr>
            <a:cxnSpLocks/>
          </p:cNvCxnSpPr>
          <p:nvPr/>
        </p:nvCxnSpPr>
        <p:spPr>
          <a:xfrm>
            <a:off x="572748" y="293183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61380C-C5B8-40B3-9DC1-7C0A6FEAAD0F}"/>
              </a:ext>
            </a:extLst>
          </p:cNvPr>
          <p:cNvCxnSpPr>
            <a:cxnSpLocks/>
          </p:cNvCxnSpPr>
          <p:nvPr/>
        </p:nvCxnSpPr>
        <p:spPr>
          <a:xfrm>
            <a:off x="567926" y="221846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6AB0A6C-FA5B-40C2-88F3-547D89FB35C9}"/>
              </a:ext>
            </a:extLst>
          </p:cNvPr>
          <p:cNvCxnSpPr>
            <a:cxnSpLocks/>
          </p:cNvCxnSpPr>
          <p:nvPr/>
        </p:nvCxnSpPr>
        <p:spPr>
          <a:xfrm>
            <a:off x="570968" y="2749317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2A220E-9778-4276-9B7D-855F4702E38A}"/>
              </a:ext>
            </a:extLst>
          </p:cNvPr>
          <p:cNvCxnSpPr>
            <a:cxnSpLocks/>
          </p:cNvCxnSpPr>
          <p:nvPr/>
        </p:nvCxnSpPr>
        <p:spPr>
          <a:xfrm>
            <a:off x="569904" y="310540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0F5326-8ABB-4C7F-A4DC-6584EDE07865}"/>
              </a:ext>
            </a:extLst>
          </p:cNvPr>
          <p:cNvCxnSpPr>
            <a:cxnSpLocks/>
          </p:cNvCxnSpPr>
          <p:nvPr/>
        </p:nvCxnSpPr>
        <p:spPr>
          <a:xfrm>
            <a:off x="559795" y="24004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2FE61C-06DD-4ADC-B2F3-7492AB98FFC2}"/>
              </a:ext>
            </a:extLst>
          </p:cNvPr>
          <p:cNvCxnSpPr>
            <a:cxnSpLocks/>
          </p:cNvCxnSpPr>
          <p:nvPr/>
        </p:nvCxnSpPr>
        <p:spPr>
          <a:xfrm>
            <a:off x="563223" y="203328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912793A-4001-4095-97C2-D99D3A4FD502}"/>
              </a:ext>
            </a:extLst>
          </p:cNvPr>
          <p:cNvCxnSpPr>
            <a:cxnSpLocks/>
          </p:cNvCxnSpPr>
          <p:nvPr/>
        </p:nvCxnSpPr>
        <p:spPr>
          <a:xfrm>
            <a:off x="566054" y="184278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4DF6308-6A95-4BC6-8078-D56576EDAA2B}"/>
              </a:ext>
            </a:extLst>
          </p:cNvPr>
          <p:cNvSpPr/>
          <p:nvPr/>
        </p:nvSpPr>
        <p:spPr>
          <a:xfrm>
            <a:off x="92685" y="298637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17D522-86FB-4A01-A0D5-FD0843923F97}"/>
              </a:ext>
            </a:extLst>
          </p:cNvPr>
          <p:cNvSpPr/>
          <p:nvPr/>
        </p:nvSpPr>
        <p:spPr>
          <a:xfrm>
            <a:off x="92685" y="282653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66FDB5-3F37-479C-B5A6-D7D5FED5834B}"/>
              </a:ext>
            </a:extLst>
          </p:cNvPr>
          <p:cNvSpPr/>
          <p:nvPr/>
        </p:nvSpPr>
        <p:spPr>
          <a:xfrm>
            <a:off x="95225" y="262751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8FF313-59D1-4467-A648-C4F0381550CD}"/>
              </a:ext>
            </a:extLst>
          </p:cNvPr>
          <p:cNvSpPr/>
          <p:nvPr/>
        </p:nvSpPr>
        <p:spPr>
          <a:xfrm>
            <a:off x="89059" y="242973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8B7D8A-46FC-481D-A320-20541F3CF6D6}"/>
              </a:ext>
            </a:extLst>
          </p:cNvPr>
          <p:cNvSpPr/>
          <p:nvPr/>
        </p:nvSpPr>
        <p:spPr>
          <a:xfrm>
            <a:off x="89059" y="226989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61032F-AC45-44FB-BA6E-653789A7CB9D}"/>
              </a:ext>
            </a:extLst>
          </p:cNvPr>
          <p:cNvSpPr/>
          <p:nvPr/>
        </p:nvSpPr>
        <p:spPr>
          <a:xfrm>
            <a:off x="91599" y="208683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C41B031-D0AF-4375-89E1-4E06A755543B}"/>
              </a:ext>
            </a:extLst>
          </p:cNvPr>
          <p:cNvSpPr/>
          <p:nvPr/>
        </p:nvSpPr>
        <p:spPr>
          <a:xfrm>
            <a:off x="89059" y="188300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19CED2-ED3F-4FBE-B2EF-34DB27890626}"/>
              </a:ext>
            </a:extLst>
          </p:cNvPr>
          <p:cNvSpPr/>
          <p:nvPr/>
        </p:nvSpPr>
        <p:spPr>
          <a:xfrm>
            <a:off x="89602" y="235023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E3AAE8F-1688-40CC-B426-D91C7C57CA05}"/>
              </a:ext>
            </a:extLst>
          </p:cNvPr>
          <p:cNvSpPr/>
          <p:nvPr/>
        </p:nvSpPr>
        <p:spPr>
          <a:xfrm>
            <a:off x="89602" y="219039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DCCC86-DA03-4B71-A741-4A0D993C395E}"/>
              </a:ext>
            </a:extLst>
          </p:cNvPr>
          <p:cNvSpPr/>
          <p:nvPr/>
        </p:nvSpPr>
        <p:spPr>
          <a:xfrm>
            <a:off x="92142" y="199137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331FDF0-9437-4588-B90E-345C66DE06A8}"/>
              </a:ext>
            </a:extLst>
          </p:cNvPr>
          <p:cNvSpPr/>
          <p:nvPr/>
        </p:nvSpPr>
        <p:spPr>
          <a:xfrm>
            <a:off x="89059" y="1806406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F63C8ED-850F-460D-B61B-503C8C78377D}"/>
              </a:ext>
            </a:extLst>
          </p:cNvPr>
          <p:cNvSpPr/>
          <p:nvPr/>
        </p:nvSpPr>
        <p:spPr>
          <a:xfrm>
            <a:off x="85976" y="1725917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1111</a:t>
            </a:r>
          </a:p>
        </p:txBody>
      </p:sp>
    </p:spTree>
    <p:extLst>
      <p:ext uri="{BB962C8B-B14F-4D97-AF65-F5344CB8AC3E}">
        <p14:creationId xmlns:p14="http://schemas.microsoft.com/office/powerpoint/2010/main" val="4144176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bits </a:t>
            </a:r>
            <a:r>
              <a:rPr lang="en-US" sz="1600" b="1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called the ADC’s </a:t>
            </a:r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resolution.</a:t>
            </a: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59B7F-99D4-4256-8E6C-D8E2741C60E5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>
            <a:off x="642620" y="3167008"/>
            <a:ext cx="4277995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>
            <a:off x="642620" y="1760828"/>
            <a:ext cx="4283567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B755A-30B8-4E8D-B89F-B7159514F361}"/>
              </a:ext>
            </a:extLst>
          </p:cNvPr>
          <p:cNvCxnSpPr>
            <a:cxnSpLocks/>
          </p:cNvCxnSpPr>
          <p:nvPr/>
        </p:nvCxnSpPr>
        <p:spPr>
          <a:xfrm>
            <a:off x="568652" y="24789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E2E3113-3D5A-4D84-8DDC-27912E80A20D}"/>
              </a:ext>
            </a:extLst>
          </p:cNvPr>
          <p:cNvSpPr/>
          <p:nvPr/>
        </p:nvSpPr>
        <p:spPr>
          <a:xfrm>
            <a:off x="450525" y="3189113"/>
            <a:ext cx="800100" cy="465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n=4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5386B4-20F1-4A85-9436-92951921F8FB}"/>
              </a:ext>
            </a:extLst>
          </p:cNvPr>
          <p:cNvCxnSpPr>
            <a:cxnSpLocks/>
          </p:cNvCxnSpPr>
          <p:nvPr/>
        </p:nvCxnSpPr>
        <p:spPr>
          <a:xfrm>
            <a:off x="576057" y="2848769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ECDCD1-C7C0-4F3B-AB31-0142551BFD03}"/>
              </a:ext>
            </a:extLst>
          </p:cNvPr>
          <p:cNvCxnSpPr>
            <a:cxnSpLocks/>
          </p:cNvCxnSpPr>
          <p:nvPr/>
        </p:nvCxnSpPr>
        <p:spPr>
          <a:xfrm>
            <a:off x="572296" y="212692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6C6D4AA-BF94-4500-A9C9-6B1CCB5A567D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783AE1-89D0-4E3C-8A5C-B08D95F7428C}"/>
              </a:ext>
            </a:extLst>
          </p:cNvPr>
          <p:cNvCxnSpPr>
            <a:cxnSpLocks/>
            <a:endCxn id="35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28D1968-77F3-40E9-A4AD-3A6B47B4B323}"/>
              </a:ext>
            </a:extLst>
          </p:cNvPr>
          <p:cNvSpPr/>
          <p:nvPr/>
        </p:nvSpPr>
        <p:spPr>
          <a:xfrm>
            <a:off x="1695266" y="3425322"/>
            <a:ext cx="1733733" cy="382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Sample=0100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F2116F-CBC5-47E8-9B32-2E78D8DF2683}"/>
              </a:ext>
            </a:extLst>
          </p:cNvPr>
          <p:cNvCxnSpPr>
            <a:cxnSpLocks/>
          </p:cNvCxnSpPr>
          <p:nvPr/>
        </p:nvCxnSpPr>
        <p:spPr>
          <a:xfrm>
            <a:off x="567927" y="266095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3B8DBA-108A-435F-BB01-B625C5CABD63}"/>
              </a:ext>
            </a:extLst>
          </p:cNvPr>
          <p:cNvCxnSpPr>
            <a:cxnSpLocks/>
          </p:cNvCxnSpPr>
          <p:nvPr/>
        </p:nvCxnSpPr>
        <p:spPr>
          <a:xfrm>
            <a:off x="567926" y="3022336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CD55FE-81A7-4C3C-88C6-B17C0725EC23}"/>
              </a:ext>
            </a:extLst>
          </p:cNvPr>
          <p:cNvCxnSpPr>
            <a:cxnSpLocks/>
          </p:cNvCxnSpPr>
          <p:nvPr/>
        </p:nvCxnSpPr>
        <p:spPr>
          <a:xfrm>
            <a:off x="570513" y="23174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1DC085-2F64-4020-A7F5-963321DC5B09}"/>
              </a:ext>
            </a:extLst>
          </p:cNvPr>
          <p:cNvCxnSpPr>
            <a:cxnSpLocks/>
          </p:cNvCxnSpPr>
          <p:nvPr/>
        </p:nvCxnSpPr>
        <p:spPr>
          <a:xfrm>
            <a:off x="570767" y="194174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96357D8-820E-4281-94F8-857218431FBA}"/>
              </a:ext>
            </a:extLst>
          </p:cNvPr>
          <p:cNvSpPr/>
          <p:nvPr/>
        </p:nvSpPr>
        <p:spPr>
          <a:xfrm>
            <a:off x="92142" y="306587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3E1BAC-E816-4847-9831-AAC704B41A3C}"/>
              </a:ext>
            </a:extLst>
          </p:cNvPr>
          <p:cNvSpPr/>
          <p:nvPr/>
        </p:nvSpPr>
        <p:spPr>
          <a:xfrm>
            <a:off x="92142" y="290603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129CE6-EBC2-43F8-B1DC-7853C77254BF}"/>
              </a:ext>
            </a:extLst>
          </p:cNvPr>
          <p:cNvSpPr/>
          <p:nvPr/>
        </p:nvSpPr>
        <p:spPr>
          <a:xfrm>
            <a:off x="94682" y="272297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D6F38-1EBC-4AB2-ACDA-295CE3CE58E1}"/>
              </a:ext>
            </a:extLst>
          </p:cNvPr>
          <p:cNvSpPr/>
          <p:nvPr/>
        </p:nvSpPr>
        <p:spPr>
          <a:xfrm>
            <a:off x="92142" y="251914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0110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BB6BB2-9484-42FC-A29F-ACE61DABBB59}"/>
              </a:ext>
            </a:extLst>
          </p:cNvPr>
          <p:cNvCxnSpPr>
            <a:cxnSpLocks/>
          </p:cNvCxnSpPr>
          <p:nvPr/>
        </p:nvCxnSpPr>
        <p:spPr>
          <a:xfrm>
            <a:off x="563224" y="25619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19259D-BE90-4701-A978-2BC4DCF9563D}"/>
              </a:ext>
            </a:extLst>
          </p:cNvPr>
          <p:cNvCxnSpPr>
            <a:cxnSpLocks/>
          </p:cNvCxnSpPr>
          <p:nvPr/>
        </p:nvCxnSpPr>
        <p:spPr>
          <a:xfrm>
            <a:off x="572748" y="293183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61380C-C5B8-40B3-9DC1-7C0A6FEAAD0F}"/>
              </a:ext>
            </a:extLst>
          </p:cNvPr>
          <p:cNvCxnSpPr>
            <a:cxnSpLocks/>
          </p:cNvCxnSpPr>
          <p:nvPr/>
        </p:nvCxnSpPr>
        <p:spPr>
          <a:xfrm>
            <a:off x="567926" y="221846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6AB0A6C-FA5B-40C2-88F3-547D89FB35C9}"/>
              </a:ext>
            </a:extLst>
          </p:cNvPr>
          <p:cNvCxnSpPr>
            <a:cxnSpLocks/>
          </p:cNvCxnSpPr>
          <p:nvPr/>
        </p:nvCxnSpPr>
        <p:spPr>
          <a:xfrm>
            <a:off x="570968" y="2749317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2A220E-9778-4276-9B7D-855F4702E38A}"/>
              </a:ext>
            </a:extLst>
          </p:cNvPr>
          <p:cNvCxnSpPr>
            <a:cxnSpLocks/>
          </p:cNvCxnSpPr>
          <p:nvPr/>
        </p:nvCxnSpPr>
        <p:spPr>
          <a:xfrm>
            <a:off x="569904" y="310540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0F5326-8ABB-4C7F-A4DC-6584EDE07865}"/>
              </a:ext>
            </a:extLst>
          </p:cNvPr>
          <p:cNvCxnSpPr>
            <a:cxnSpLocks/>
          </p:cNvCxnSpPr>
          <p:nvPr/>
        </p:nvCxnSpPr>
        <p:spPr>
          <a:xfrm>
            <a:off x="559795" y="24004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2FE61C-06DD-4ADC-B2F3-7492AB98FFC2}"/>
              </a:ext>
            </a:extLst>
          </p:cNvPr>
          <p:cNvCxnSpPr>
            <a:cxnSpLocks/>
          </p:cNvCxnSpPr>
          <p:nvPr/>
        </p:nvCxnSpPr>
        <p:spPr>
          <a:xfrm>
            <a:off x="563223" y="203328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912793A-4001-4095-97C2-D99D3A4FD502}"/>
              </a:ext>
            </a:extLst>
          </p:cNvPr>
          <p:cNvCxnSpPr>
            <a:cxnSpLocks/>
          </p:cNvCxnSpPr>
          <p:nvPr/>
        </p:nvCxnSpPr>
        <p:spPr>
          <a:xfrm>
            <a:off x="566054" y="184278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4DF6308-6A95-4BC6-8078-D56576EDAA2B}"/>
              </a:ext>
            </a:extLst>
          </p:cNvPr>
          <p:cNvSpPr/>
          <p:nvPr/>
        </p:nvSpPr>
        <p:spPr>
          <a:xfrm>
            <a:off x="92685" y="298637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17D522-86FB-4A01-A0D5-FD0843923F97}"/>
              </a:ext>
            </a:extLst>
          </p:cNvPr>
          <p:cNvSpPr/>
          <p:nvPr/>
        </p:nvSpPr>
        <p:spPr>
          <a:xfrm>
            <a:off x="92685" y="282653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66FDB5-3F37-479C-B5A6-D7D5FED5834B}"/>
              </a:ext>
            </a:extLst>
          </p:cNvPr>
          <p:cNvSpPr/>
          <p:nvPr/>
        </p:nvSpPr>
        <p:spPr>
          <a:xfrm>
            <a:off x="95225" y="262751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8FF313-59D1-4467-A648-C4F0381550CD}"/>
              </a:ext>
            </a:extLst>
          </p:cNvPr>
          <p:cNvSpPr/>
          <p:nvPr/>
        </p:nvSpPr>
        <p:spPr>
          <a:xfrm>
            <a:off x="89059" y="242973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8B7D8A-46FC-481D-A320-20541F3CF6D6}"/>
              </a:ext>
            </a:extLst>
          </p:cNvPr>
          <p:cNvSpPr/>
          <p:nvPr/>
        </p:nvSpPr>
        <p:spPr>
          <a:xfrm>
            <a:off x="89059" y="226989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61032F-AC45-44FB-BA6E-653789A7CB9D}"/>
              </a:ext>
            </a:extLst>
          </p:cNvPr>
          <p:cNvSpPr/>
          <p:nvPr/>
        </p:nvSpPr>
        <p:spPr>
          <a:xfrm>
            <a:off x="91599" y="208683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C41B031-D0AF-4375-89E1-4E06A755543B}"/>
              </a:ext>
            </a:extLst>
          </p:cNvPr>
          <p:cNvSpPr/>
          <p:nvPr/>
        </p:nvSpPr>
        <p:spPr>
          <a:xfrm>
            <a:off x="89059" y="188300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19CED2-ED3F-4FBE-B2EF-34DB27890626}"/>
              </a:ext>
            </a:extLst>
          </p:cNvPr>
          <p:cNvSpPr/>
          <p:nvPr/>
        </p:nvSpPr>
        <p:spPr>
          <a:xfrm>
            <a:off x="89602" y="235023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E3AAE8F-1688-40CC-B426-D91C7C57CA05}"/>
              </a:ext>
            </a:extLst>
          </p:cNvPr>
          <p:cNvSpPr/>
          <p:nvPr/>
        </p:nvSpPr>
        <p:spPr>
          <a:xfrm>
            <a:off x="89602" y="219039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DCCC86-DA03-4B71-A741-4A0D993C395E}"/>
              </a:ext>
            </a:extLst>
          </p:cNvPr>
          <p:cNvSpPr/>
          <p:nvPr/>
        </p:nvSpPr>
        <p:spPr>
          <a:xfrm>
            <a:off x="92142" y="199137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331FDF0-9437-4588-B90E-345C66DE06A8}"/>
              </a:ext>
            </a:extLst>
          </p:cNvPr>
          <p:cNvSpPr/>
          <p:nvPr/>
        </p:nvSpPr>
        <p:spPr>
          <a:xfrm>
            <a:off x="89059" y="1806406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F63C8ED-850F-460D-B61B-503C8C78377D}"/>
              </a:ext>
            </a:extLst>
          </p:cNvPr>
          <p:cNvSpPr/>
          <p:nvPr/>
        </p:nvSpPr>
        <p:spPr>
          <a:xfrm>
            <a:off x="85976" y="1725917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1111</a:t>
            </a:r>
          </a:p>
        </p:txBody>
      </p:sp>
    </p:spTree>
    <p:extLst>
      <p:ext uri="{BB962C8B-B14F-4D97-AF65-F5344CB8AC3E}">
        <p14:creationId xmlns:p14="http://schemas.microsoft.com/office/powerpoint/2010/main" val="1419671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bits </a:t>
            </a:r>
            <a:r>
              <a:rPr lang="en-US" sz="1600" b="1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called the ADC’s </a:t>
            </a:r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resolution.</a:t>
            </a: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MCU’s typically have ADC’s with resolutions of 8 to 16 bits.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59B7F-99D4-4256-8E6C-D8E2741C60E5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>
            <a:off x="642620" y="3167008"/>
            <a:ext cx="4277995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>
            <a:off x="642620" y="1760828"/>
            <a:ext cx="4283567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B755A-30B8-4E8D-B89F-B7159514F361}"/>
              </a:ext>
            </a:extLst>
          </p:cNvPr>
          <p:cNvCxnSpPr>
            <a:cxnSpLocks/>
          </p:cNvCxnSpPr>
          <p:nvPr/>
        </p:nvCxnSpPr>
        <p:spPr>
          <a:xfrm>
            <a:off x="568652" y="24789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E2E3113-3D5A-4D84-8DDC-27912E80A20D}"/>
              </a:ext>
            </a:extLst>
          </p:cNvPr>
          <p:cNvSpPr/>
          <p:nvPr/>
        </p:nvSpPr>
        <p:spPr>
          <a:xfrm>
            <a:off x="450525" y="3189113"/>
            <a:ext cx="800100" cy="465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n=4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5386B4-20F1-4A85-9436-92951921F8FB}"/>
              </a:ext>
            </a:extLst>
          </p:cNvPr>
          <p:cNvCxnSpPr>
            <a:cxnSpLocks/>
          </p:cNvCxnSpPr>
          <p:nvPr/>
        </p:nvCxnSpPr>
        <p:spPr>
          <a:xfrm>
            <a:off x="576057" y="2848769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ECDCD1-C7C0-4F3B-AB31-0142551BFD03}"/>
              </a:ext>
            </a:extLst>
          </p:cNvPr>
          <p:cNvCxnSpPr>
            <a:cxnSpLocks/>
          </p:cNvCxnSpPr>
          <p:nvPr/>
        </p:nvCxnSpPr>
        <p:spPr>
          <a:xfrm>
            <a:off x="572296" y="212692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6C6D4AA-BF94-4500-A9C9-6B1CCB5A567D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783AE1-89D0-4E3C-8A5C-B08D95F7428C}"/>
              </a:ext>
            </a:extLst>
          </p:cNvPr>
          <p:cNvCxnSpPr>
            <a:cxnSpLocks/>
            <a:endCxn id="35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28D1968-77F3-40E9-A4AD-3A6B47B4B323}"/>
              </a:ext>
            </a:extLst>
          </p:cNvPr>
          <p:cNvSpPr/>
          <p:nvPr/>
        </p:nvSpPr>
        <p:spPr>
          <a:xfrm>
            <a:off x="1695266" y="3425322"/>
            <a:ext cx="1733733" cy="382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Sample=0100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F2116F-CBC5-47E8-9B32-2E78D8DF2683}"/>
              </a:ext>
            </a:extLst>
          </p:cNvPr>
          <p:cNvCxnSpPr>
            <a:cxnSpLocks/>
          </p:cNvCxnSpPr>
          <p:nvPr/>
        </p:nvCxnSpPr>
        <p:spPr>
          <a:xfrm>
            <a:off x="567927" y="266095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3B8DBA-108A-435F-BB01-B625C5CABD63}"/>
              </a:ext>
            </a:extLst>
          </p:cNvPr>
          <p:cNvCxnSpPr>
            <a:cxnSpLocks/>
          </p:cNvCxnSpPr>
          <p:nvPr/>
        </p:nvCxnSpPr>
        <p:spPr>
          <a:xfrm>
            <a:off x="567926" y="3022336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CD55FE-81A7-4C3C-88C6-B17C0725EC23}"/>
              </a:ext>
            </a:extLst>
          </p:cNvPr>
          <p:cNvCxnSpPr>
            <a:cxnSpLocks/>
          </p:cNvCxnSpPr>
          <p:nvPr/>
        </p:nvCxnSpPr>
        <p:spPr>
          <a:xfrm>
            <a:off x="570513" y="23174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1DC085-2F64-4020-A7F5-963321DC5B09}"/>
              </a:ext>
            </a:extLst>
          </p:cNvPr>
          <p:cNvCxnSpPr>
            <a:cxnSpLocks/>
          </p:cNvCxnSpPr>
          <p:nvPr/>
        </p:nvCxnSpPr>
        <p:spPr>
          <a:xfrm>
            <a:off x="570767" y="194174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96357D8-820E-4281-94F8-857218431FBA}"/>
              </a:ext>
            </a:extLst>
          </p:cNvPr>
          <p:cNvSpPr/>
          <p:nvPr/>
        </p:nvSpPr>
        <p:spPr>
          <a:xfrm>
            <a:off x="92142" y="306587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3E1BAC-E816-4847-9831-AAC704B41A3C}"/>
              </a:ext>
            </a:extLst>
          </p:cNvPr>
          <p:cNvSpPr/>
          <p:nvPr/>
        </p:nvSpPr>
        <p:spPr>
          <a:xfrm>
            <a:off x="92142" y="290603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129CE6-EBC2-43F8-B1DC-7853C77254BF}"/>
              </a:ext>
            </a:extLst>
          </p:cNvPr>
          <p:cNvSpPr/>
          <p:nvPr/>
        </p:nvSpPr>
        <p:spPr>
          <a:xfrm>
            <a:off x="94682" y="272297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D6F38-1EBC-4AB2-ACDA-295CE3CE58E1}"/>
              </a:ext>
            </a:extLst>
          </p:cNvPr>
          <p:cNvSpPr/>
          <p:nvPr/>
        </p:nvSpPr>
        <p:spPr>
          <a:xfrm>
            <a:off x="92142" y="251914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0110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BB6BB2-9484-42FC-A29F-ACE61DABBB59}"/>
              </a:ext>
            </a:extLst>
          </p:cNvPr>
          <p:cNvCxnSpPr>
            <a:cxnSpLocks/>
          </p:cNvCxnSpPr>
          <p:nvPr/>
        </p:nvCxnSpPr>
        <p:spPr>
          <a:xfrm>
            <a:off x="563224" y="25619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19259D-BE90-4701-A978-2BC4DCF9563D}"/>
              </a:ext>
            </a:extLst>
          </p:cNvPr>
          <p:cNvCxnSpPr>
            <a:cxnSpLocks/>
          </p:cNvCxnSpPr>
          <p:nvPr/>
        </p:nvCxnSpPr>
        <p:spPr>
          <a:xfrm>
            <a:off x="572748" y="293183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61380C-C5B8-40B3-9DC1-7C0A6FEAAD0F}"/>
              </a:ext>
            </a:extLst>
          </p:cNvPr>
          <p:cNvCxnSpPr>
            <a:cxnSpLocks/>
          </p:cNvCxnSpPr>
          <p:nvPr/>
        </p:nvCxnSpPr>
        <p:spPr>
          <a:xfrm>
            <a:off x="567926" y="221846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6AB0A6C-FA5B-40C2-88F3-547D89FB35C9}"/>
              </a:ext>
            </a:extLst>
          </p:cNvPr>
          <p:cNvCxnSpPr>
            <a:cxnSpLocks/>
          </p:cNvCxnSpPr>
          <p:nvPr/>
        </p:nvCxnSpPr>
        <p:spPr>
          <a:xfrm>
            <a:off x="570968" y="2749317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2A220E-9778-4276-9B7D-855F4702E38A}"/>
              </a:ext>
            </a:extLst>
          </p:cNvPr>
          <p:cNvCxnSpPr>
            <a:cxnSpLocks/>
          </p:cNvCxnSpPr>
          <p:nvPr/>
        </p:nvCxnSpPr>
        <p:spPr>
          <a:xfrm>
            <a:off x="569904" y="310540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0F5326-8ABB-4C7F-A4DC-6584EDE07865}"/>
              </a:ext>
            </a:extLst>
          </p:cNvPr>
          <p:cNvCxnSpPr>
            <a:cxnSpLocks/>
          </p:cNvCxnSpPr>
          <p:nvPr/>
        </p:nvCxnSpPr>
        <p:spPr>
          <a:xfrm>
            <a:off x="559795" y="24004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2FE61C-06DD-4ADC-B2F3-7492AB98FFC2}"/>
              </a:ext>
            </a:extLst>
          </p:cNvPr>
          <p:cNvCxnSpPr>
            <a:cxnSpLocks/>
          </p:cNvCxnSpPr>
          <p:nvPr/>
        </p:nvCxnSpPr>
        <p:spPr>
          <a:xfrm>
            <a:off x="563223" y="203328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912793A-4001-4095-97C2-D99D3A4FD502}"/>
              </a:ext>
            </a:extLst>
          </p:cNvPr>
          <p:cNvCxnSpPr>
            <a:cxnSpLocks/>
          </p:cNvCxnSpPr>
          <p:nvPr/>
        </p:nvCxnSpPr>
        <p:spPr>
          <a:xfrm>
            <a:off x="566054" y="184278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4DF6308-6A95-4BC6-8078-D56576EDAA2B}"/>
              </a:ext>
            </a:extLst>
          </p:cNvPr>
          <p:cNvSpPr/>
          <p:nvPr/>
        </p:nvSpPr>
        <p:spPr>
          <a:xfrm>
            <a:off x="92685" y="298637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17D522-86FB-4A01-A0D5-FD0843923F97}"/>
              </a:ext>
            </a:extLst>
          </p:cNvPr>
          <p:cNvSpPr/>
          <p:nvPr/>
        </p:nvSpPr>
        <p:spPr>
          <a:xfrm>
            <a:off x="92685" y="282653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66FDB5-3F37-479C-B5A6-D7D5FED5834B}"/>
              </a:ext>
            </a:extLst>
          </p:cNvPr>
          <p:cNvSpPr/>
          <p:nvPr/>
        </p:nvSpPr>
        <p:spPr>
          <a:xfrm>
            <a:off x="95225" y="262751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8FF313-59D1-4467-A648-C4F0381550CD}"/>
              </a:ext>
            </a:extLst>
          </p:cNvPr>
          <p:cNvSpPr/>
          <p:nvPr/>
        </p:nvSpPr>
        <p:spPr>
          <a:xfrm>
            <a:off x="89059" y="242973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8B7D8A-46FC-481D-A320-20541F3CF6D6}"/>
              </a:ext>
            </a:extLst>
          </p:cNvPr>
          <p:cNvSpPr/>
          <p:nvPr/>
        </p:nvSpPr>
        <p:spPr>
          <a:xfrm>
            <a:off x="89059" y="226989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61032F-AC45-44FB-BA6E-653789A7CB9D}"/>
              </a:ext>
            </a:extLst>
          </p:cNvPr>
          <p:cNvSpPr/>
          <p:nvPr/>
        </p:nvSpPr>
        <p:spPr>
          <a:xfrm>
            <a:off x="91599" y="208683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C41B031-D0AF-4375-89E1-4E06A755543B}"/>
              </a:ext>
            </a:extLst>
          </p:cNvPr>
          <p:cNvSpPr/>
          <p:nvPr/>
        </p:nvSpPr>
        <p:spPr>
          <a:xfrm>
            <a:off x="89059" y="188300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19CED2-ED3F-4FBE-B2EF-34DB27890626}"/>
              </a:ext>
            </a:extLst>
          </p:cNvPr>
          <p:cNvSpPr/>
          <p:nvPr/>
        </p:nvSpPr>
        <p:spPr>
          <a:xfrm>
            <a:off x="89602" y="235023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E3AAE8F-1688-40CC-B426-D91C7C57CA05}"/>
              </a:ext>
            </a:extLst>
          </p:cNvPr>
          <p:cNvSpPr/>
          <p:nvPr/>
        </p:nvSpPr>
        <p:spPr>
          <a:xfrm>
            <a:off x="89602" y="219039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DCCC86-DA03-4B71-A741-4A0D993C395E}"/>
              </a:ext>
            </a:extLst>
          </p:cNvPr>
          <p:cNvSpPr/>
          <p:nvPr/>
        </p:nvSpPr>
        <p:spPr>
          <a:xfrm>
            <a:off x="92142" y="199137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331FDF0-9437-4588-B90E-345C66DE06A8}"/>
              </a:ext>
            </a:extLst>
          </p:cNvPr>
          <p:cNvSpPr/>
          <p:nvPr/>
        </p:nvSpPr>
        <p:spPr>
          <a:xfrm>
            <a:off x="89059" y="1806406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F63C8ED-850F-460D-B61B-503C8C78377D}"/>
              </a:ext>
            </a:extLst>
          </p:cNvPr>
          <p:cNvSpPr/>
          <p:nvPr/>
        </p:nvSpPr>
        <p:spPr>
          <a:xfrm>
            <a:off x="85976" y="1725917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1111</a:t>
            </a:r>
          </a:p>
        </p:txBody>
      </p:sp>
    </p:spTree>
    <p:extLst>
      <p:ext uri="{BB962C8B-B14F-4D97-AF65-F5344CB8AC3E}">
        <p14:creationId xmlns:p14="http://schemas.microsoft.com/office/powerpoint/2010/main" val="3431817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bits </a:t>
            </a:r>
            <a:r>
              <a:rPr lang="en-US" sz="1600" b="1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called the ADC’s </a:t>
            </a:r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resolution.</a:t>
            </a: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MCU’s typically have ADC’s with resolutions of 8 to 16 bits.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MSP430 has up to 12-bits of resolution.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59B7F-99D4-4256-8E6C-D8E2741C60E5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>
            <a:off x="642620" y="3167008"/>
            <a:ext cx="4277995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>
            <a:off x="642620" y="1760828"/>
            <a:ext cx="4283567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B755A-30B8-4E8D-B89F-B7159514F361}"/>
              </a:ext>
            </a:extLst>
          </p:cNvPr>
          <p:cNvCxnSpPr>
            <a:cxnSpLocks/>
          </p:cNvCxnSpPr>
          <p:nvPr/>
        </p:nvCxnSpPr>
        <p:spPr>
          <a:xfrm>
            <a:off x="568652" y="24789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E2E3113-3D5A-4D84-8DDC-27912E80A20D}"/>
              </a:ext>
            </a:extLst>
          </p:cNvPr>
          <p:cNvSpPr/>
          <p:nvPr/>
        </p:nvSpPr>
        <p:spPr>
          <a:xfrm>
            <a:off x="450525" y="3189113"/>
            <a:ext cx="800100" cy="465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n=4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5386B4-20F1-4A85-9436-92951921F8FB}"/>
              </a:ext>
            </a:extLst>
          </p:cNvPr>
          <p:cNvCxnSpPr>
            <a:cxnSpLocks/>
          </p:cNvCxnSpPr>
          <p:nvPr/>
        </p:nvCxnSpPr>
        <p:spPr>
          <a:xfrm>
            <a:off x="576057" y="2848769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ECDCD1-C7C0-4F3B-AB31-0142551BFD03}"/>
              </a:ext>
            </a:extLst>
          </p:cNvPr>
          <p:cNvCxnSpPr>
            <a:cxnSpLocks/>
          </p:cNvCxnSpPr>
          <p:nvPr/>
        </p:nvCxnSpPr>
        <p:spPr>
          <a:xfrm>
            <a:off x="572296" y="212692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6C6D4AA-BF94-4500-A9C9-6B1CCB5A567D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783AE1-89D0-4E3C-8A5C-B08D95F7428C}"/>
              </a:ext>
            </a:extLst>
          </p:cNvPr>
          <p:cNvCxnSpPr>
            <a:cxnSpLocks/>
            <a:endCxn id="35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28D1968-77F3-40E9-A4AD-3A6B47B4B323}"/>
              </a:ext>
            </a:extLst>
          </p:cNvPr>
          <p:cNvSpPr/>
          <p:nvPr/>
        </p:nvSpPr>
        <p:spPr>
          <a:xfrm>
            <a:off x="1695266" y="3425322"/>
            <a:ext cx="1733733" cy="382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Sample=0100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F2116F-CBC5-47E8-9B32-2E78D8DF2683}"/>
              </a:ext>
            </a:extLst>
          </p:cNvPr>
          <p:cNvCxnSpPr>
            <a:cxnSpLocks/>
          </p:cNvCxnSpPr>
          <p:nvPr/>
        </p:nvCxnSpPr>
        <p:spPr>
          <a:xfrm>
            <a:off x="567927" y="266095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3B8DBA-108A-435F-BB01-B625C5CABD63}"/>
              </a:ext>
            </a:extLst>
          </p:cNvPr>
          <p:cNvCxnSpPr>
            <a:cxnSpLocks/>
          </p:cNvCxnSpPr>
          <p:nvPr/>
        </p:nvCxnSpPr>
        <p:spPr>
          <a:xfrm>
            <a:off x="567926" y="3022336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CD55FE-81A7-4C3C-88C6-B17C0725EC23}"/>
              </a:ext>
            </a:extLst>
          </p:cNvPr>
          <p:cNvCxnSpPr>
            <a:cxnSpLocks/>
          </p:cNvCxnSpPr>
          <p:nvPr/>
        </p:nvCxnSpPr>
        <p:spPr>
          <a:xfrm>
            <a:off x="570513" y="23174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1DC085-2F64-4020-A7F5-963321DC5B09}"/>
              </a:ext>
            </a:extLst>
          </p:cNvPr>
          <p:cNvCxnSpPr>
            <a:cxnSpLocks/>
          </p:cNvCxnSpPr>
          <p:nvPr/>
        </p:nvCxnSpPr>
        <p:spPr>
          <a:xfrm>
            <a:off x="570767" y="194174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96357D8-820E-4281-94F8-857218431FBA}"/>
              </a:ext>
            </a:extLst>
          </p:cNvPr>
          <p:cNvSpPr/>
          <p:nvPr/>
        </p:nvSpPr>
        <p:spPr>
          <a:xfrm>
            <a:off x="92142" y="306587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3E1BAC-E816-4847-9831-AAC704B41A3C}"/>
              </a:ext>
            </a:extLst>
          </p:cNvPr>
          <p:cNvSpPr/>
          <p:nvPr/>
        </p:nvSpPr>
        <p:spPr>
          <a:xfrm>
            <a:off x="92142" y="290603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129CE6-EBC2-43F8-B1DC-7853C77254BF}"/>
              </a:ext>
            </a:extLst>
          </p:cNvPr>
          <p:cNvSpPr/>
          <p:nvPr/>
        </p:nvSpPr>
        <p:spPr>
          <a:xfrm>
            <a:off x="94682" y="272297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D6F38-1EBC-4AB2-ACDA-295CE3CE58E1}"/>
              </a:ext>
            </a:extLst>
          </p:cNvPr>
          <p:cNvSpPr/>
          <p:nvPr/>
        </p:nvSpPr>
        <p:spPr>
          <a:xfrm>
            <a:off x="92142" y="251914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0110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BB6BB2-9484-42FC-A29F-ACE61DABBB59}"/>
              </a:ext>
            </a:extLst>
          </p:cNvPr>
          <p:cNvCxnSpPr>
            <a:cxnSpLocks/>
          </p:cNvCxnSpPr>
          <p:nvPr/>
        </p:nvCxnSpPr>
        <p:spPr>
          <a:xfrm>
            <a:off x="563224" y="25619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19259D-BE90-4701-A978-2BC4DCF9563D}"/>
              </a:ext>
            </a:extLst>
          </p:cNvPr>
          <p:cNvCxnSpPr>
            <a:cxnSpLocks/>
          </p:cNvCxnSpPr>
          <p:nvPr/>
        </p:nvCxnSpPr>
        <p:spPr>
          <a:xfrm>
            <a:off x="572748" y="293183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61380C-C5B8-40B3-9DC1-7C0A6FEAAD0F}"/>
              </a:ext>
            </a:extLst>
          </p:cNvPr>
          <p:cNvCxnSpPr>
            <a:cxnSpLocks/>
          </p:cNvCxnSpPr>
          <p:nvPr/>
        </p:nvCxnSpPr>
        <p:spPr>
          <a:xfrm>
            <a:off x="567926" y="221846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6AB0A6C-FA5B-40C2-88F3-547D89FB35C9}"/>
              </a:ext>
            </a:extLst>
          </p:cNvPr>
          <p:cNvCxnSpPr>
            <a:cxnSpLocks/>
          </p:cNvCxnSpPr>
          <p:nvPr/>
        </p:nvCxnSpPr>
        <p:spPr>
          <a:xfrm>
            <a:off x="570968" y="2749317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2A220E-9778-4276-9B7D-855F4702E38A}"/>
              </a:ext>
            </a:extLst>
          </p:cNvPr>
          <p:cNvCxnSpPr>
            <a:cxnSpLocks/>
          </p:cNvCxnSpPr>
          <p:nvPr/>
        </p:nvCxnSpPr>
        <p:spPr>
          <a:xfrm>
            <a:off x="569904" y="310540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0F5326-8ABB-4C7F-A4DC-6584EDE07865}"/>
              </a:ext>
            </a:extLst>
          </p:cNvPr>
          <p:cNvCxnSpPr>
            <a:cxnSpLocks/>
          </p:cNvCxnSpPr>
          <p:nvPr/>
        </p:nvCxnSpPr>
        <p:spPr>
          <a:xfrm>
            <a:off x="559795" y="24004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2FE61C-06DD-4ADC-B2F3-7492AB98FFC2}"/>
              </a:ext>
            </a:extLst>
          </p:cNvPr>
          <p:cNvCxnSpPr>
            <a:cxnSpLocks/>
          </p:cNvCxnSpPr>
          <p:nvPr/>
        </p:nvCxnSpPr>
        <p:spPr>
          <a:xfrm>
            <a:off x="563223" y="203328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912793A-4001-4095-97C2-D99D3A4FD502}"/>
              </a:ext>
            </a:extLst>
          </p:cNvPr>
          <p:cNvCxnSpPr>
            <a:cxnSpLocks/>
          </p:cNvCxnSpPr>
          <p:nvPr/>
        </p:nvCxnSpPr>
        <p:spPr>
          <a:xfrm>
            <a:off x="566054" y="184278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4DF6308-6A95-4BC6-8078-D56576EDAA2B}"/>
              </a:ext>
            </a:extLst>
          </p:cNvPr>
          <p:cNvSpPr/>
          <p:nvPr/>
        </p:nvSpPr>
        <p:spPr>
          <a:xfrm>
            <a:off x="92685" y="298637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17D522-86FB-4A01-A0D5-FD0843923F97}"/>
              </a:ext>
            </a:extLst>
          </p:cNvPr>
          <p:cNvSpPr/>
          <p:nvPr/>
        </p:nvSpPr>
        <p:spPr>
          <a:xfrm>
            <a:off x="92685" y="282653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66FDB5-3F37-479C-B5A6-D7D5FED5834B}"/>
              </a:ext>
            </a:extLst>
          </p:cNvPr>
          <p:cNvSpPr/>
          <p:nvPr/>
        </p:nvSpPr>
        <p:spPr>
          <a:xfrm>
            <a:off x="95225" y="262751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8FF313-59D1-4467-A648-C4F0381550CD}"/>
              </a:ext>
            </a:extLst>
          </p:cNvPr>
          <p:cNvSpPr/>
          <p:nvPr/>
        </p:nvSpPr>
        <p:spPr>
          <a:xfrm>
            <a:off x="89059" y="242973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8B7D8A-46FC-481D-A320-20541F3CF6D6}"/>
              </a:ext>
            </a:extLst>
          </p:cNvPr>
          <p:cNvSpPr/>
          <p:nvPr/>
        </p:nvSpPr>
        <p:spPr>
          <a:xfrm>
            <a:off x="89059" y="226989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61032F-AC45-44FB-BA6E-653789A7CB9D}"/>
              </a:ext>
            </a:extLst>
          </p:cNvPr>
          <p:cNvSpPr/>
          <p:nvPr/>
        </p:nvSpPr>
        <p:spPr>
          <a:xfrm>
            <a:off x="91599" y="208683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C41B031-D0AF-4375-89E1-4E06A755543B}"/>
              </a:ext>
            </a:extLst>
          </p:cNvPr>
          <p:cNvSpPr/>
          <p:nvPr/>
        </p:nvSpPr>
        <p:spPr>
          <a:xfrm>
            <a:off x="89059" y="188300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19CED2-ED3F-4FBE-B2EF-34DB27890626}"/>
              </a:ext>
            </a:extLst>
          </p:cNvPr>
          <p:cNvSpPr/>
          <p:nvPr/>
        </p:nvSpPr>
        <p:spPr>
          <a:xfrm>
            <a:off x="89602" y="235023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E3AAE8F-1688-40CC-B426-D91C7C57CA05}"/>
              </a:ext>
            </a:extLst>
          </p:cNvPr>
          <p:cNvSpPr/>
          <p:nvPr/>
        </p:nvSpPr>
        <p:spPr>
          <a:xfrm>
            <a:off x="89602" y="219039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DCCC86-DA03-4B71-A741-4A0D993C395E}"/>
              </a:ext>
            </a:extLst>
          </p:cNvPr>
          <p:cNvSpPr/>
          <p:nvPr/>
        </p:nvSpPr>
        <p:spPr>
          <a:xfrm>
            <a:off x="92142" y="199137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331FDF0-9437-4588-B90E-345C66DE06A8}"/>
              </a:ext>
            </a:extLst>
          </p:cNvPr>
          <p:cNvSpPr/>
          <p:nvPr/>
        </p:nvSpPr>
        <p:spPr>
          <a:xfrm>
            <a:off x="89059" y="1806406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F63C8ED-850F-460D-B61B-503C8C78377D}"/>
              </a:ext>
            </a:extLst>
          </p:cNvPr>
          <p:cNvSpPr/>
          <p:nvPr/>
        </p:nvSpPr>
        <p:spPr>
          <a:xfrm>
            <a:off x="85976" y="1725917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1111</a:t>
            </a:r>
          </a:p>
        </p:txBody>
      </p:sp>
    </p:spTree>
    <p:extLst>
      <p:ext uri="{BB962C8B-B14F-4D97-AF65-F5344CB8AC3E}">
        <p14:creationId xmlns:p14="http://schemas.microsoft.com/office/powerpoint/2010/main" val="2530463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 ADC is the smallest voltage that the LSB of the digital output can represent</a:t>
            </a:r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59B7F-99D4-4256-8E6C-D8E2741C60E5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>
            <a:off x="642620" y="3167008"/>
            <a:ext cx="4277995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>
            <a:off x="642620" y="1760828"/>
            <a:ext cx="4283567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B755A-30B8-4E8D-B89F-B7159514F361}"/>
              </a:ext>
            </a:extLst>
          </p:cNvPr>
          <p:cNvCxnSpPr>
            <a:cxnSpLocks/>
          </p:cNvCxnSpPr>
          <p:nvPr/>
        </p:nvCxnSpPr>
        <p:spPr>
          <a:xfrm>
            <a:off x="568652" y="24789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E2E3113-3D5A-4D84-8DDC-27912E80A20D}"/>
              </a:ext>
            </a:extLst>
          </p:cNvPr>
          <p:cNvSpPr/>
          <p:nvPr/>
        </p:nvSpPr>
        <p:spPr>
          <a:xfrm>
            <a:off x="450525" y="3189113"/>
            <a:ext cx="800100" cy="465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n=4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5386B4-20F1-4A85-9436-92951921F8FB}"/>
              </a:ext>
            </a:extLst>
          </p:cNvPr>
          <p:cNvCxnSpPr>
            <a:cxnSpLocks/>
          </p:cNvCxnSpPr>
          <p:nvPr/>
        </p:nvCxnSpPr>
        <p:spPr>
          <a:xfrm>
            <a:off x="576057" y="2848769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ECDCD1-C7C0-4F3B-AB31-0142551BFD03}"/>
              </a:ext>
            </a:extLst>
          </p:cNvPr>
          <p:cNvCxnSpPr>
            <a:cxnSpLocks/>
          </p:cNvCxnSpPr>
          <p:nvPr/>
        </p:nvCxnSpPr>
        <p:spPr>
          <a:xfrm>
            <a:off x="572296" y="212692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6C6D4AA-BF94-4500-A9C9-6B1CCB5A567D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783AE1-89D0-4E3C-8A5C-B08D95F7428C}"/>
              </a:ext>
            </a:extLst>
          </p:cNvPr>
          <p:cNvCxnSpPr>
            <a:cxnSpLocks/>
            <a:endCxn id="35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28D1968-77F3-40E9-A4AD-3A6B47B4B323}"/>
              </a:ext>
            </a:extLst>
          </p:cNvPr>
          <p:cNvSpPr/>
          <p:nvPr/>
        </p:nvSpPr>
        <p:spPr>
          <a:xfrm>
            <a:off x="1695266" y="3425322"/>
            <a:ext cx="1733733" cy="382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Sample=0100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F2116F-CBC5-47E8-9B32-2E78D8DF2683}"/>
              </a:ext>
            </a:extLst>
          </p:cNvPr>
          <p:cNvCxnSpPr>
            <a:cxnSpLocks/>
          </p:cNvCxnSpPr>
          <p:nvPr/>
        </p:nvCxnSpPr>
        <p:spPr>
          <a:xfrm>
            <a:off x="567927" y="266095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3B8DBA-108A-435F-BB01-B625C5CABD63}"/>
              </a:ext>
            </a:extLst>
          </p:cNvPr>
          <p:cNvCxnSpPr>
            <a:cxnSpLocks/>
          </p:cNvCxnSpPr>
          <p:nvPr/>
        </p:nvCxnSpPr>
        <p:spPr>
          <a:xfrm>
            <a:off x="567926" y="3022336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CD55FE-81A7-4C3C-88C6-B17C0725EC23}"/>
              </a:ext>
            </a:extLst>
          </p:cNvPr>
          <p:cNvCxnSpPr>
            <a:cxnSpLocks/>
          </p:cNvCxnSpPr>
          <p:nvPr/>
        </p:nvCxnSpPr>
        <p:spPr>
          <a:xfrm>
            <a:off x="570513" y="23174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1DC085-2F64-4020-A7F5-963321DC5B09}"/>
              </a:ext>
            </a:extLst>
          </p:cNvPr>
          <p:cNvCxnSpPr>
            <a:cxnSpLocks/>
          </p:cNvCxnSpPr>
          <p:nvPr/>
        </p:nvCxnSpPr>
        <p:spPr>
          <a:xfrm>
            <a:off x="570767" y="194174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96357D8-820E-4281-94F8-857218431FBA}"/>
              </a:ext>
            </a:extLst>
          </p:cNvPr>
          <p:cNvSpPr/>
          <p:nvPr/>
        </p:nvSpPr>
        <p:spPr>
          <a:xfrm>
            <a:off x="92142" y="306587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3E1BAC-E816-4847-9831-AAC704B41A3C}"/>
              </a:ext>
            </a:extLst>
          </p:cNvPr>
          <p:cNvSpPr/>
          <p:nvPr/>
        </p:nvSpPr>
        <p:spPr>
          <a:xfrm>
            <a:off x="92142" y="290603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129CE6-EBC2-43F8-B1DC-7853C77254BF}"/>
              </a:ext>
            </a:extLst>
          </p:cNvPr>
          <p:cNvSpPr/>
          <p:nvPr/>
        </p:nvSpPr>
        <p:spPr>
          <a:xfrm>
            <a:off x="94682" y="272297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D6F38-1EBC-4AB2-ACDA-295CE3CE58E1}"/>
              </a:ext>
            </a:extLst>
          </p:cNvPr>
          <p:cNvSpPr/>
          <p:nvPr/>
        </p:nvSpPr>
        <p:spPr>
          <a:xfrm>
            <a:off x="92142" y="251914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0110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BB6BB2-9484-42FC-A29F-ACE61DABBB59}"/>
              </a:ext>
            </a:extLst>
          </p:cNvPr>
          <p:cNvCxnSpPr>
            <a:cxnSpLocks/>
          </p:cNvCxnSpPr>
          <p:nvPr/>
        </p:nvCxnSpPr>
        <p:spPr>
          <a:xfrm>
            <a:off x="563224" y="25619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19259D-BE90-4701-A978-2BC4DCF9563D}"/>
              </a:ext>
            </a:extLst>
          </p:cNvPr>
          <p:cNvCxnSpPr>
            <a:cxnSpLocks/>
          </p:cNvCxnSpPr>
          <p:nvPr/>
        </p:nvCxnSpPr>
        <p:spPr>
          <a:xfrm>
            <a:off x="572748" y="293183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61380C-C5B8-40B3-9DC1-7C0A6FEAAD0F}"/>
              </a:ext>
            </a:extLst>
          </p:cNvPr>
          <p:cNvCxnSpPr>
            <a:cxnSpLocks/>
          </p:cNvCxnSpPr>
          <p:nvPr/>
        </p:nvCxnSpPr>
        <p:spPr>
          <a:xfrm>
            <a:off x="567926" y="221846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6AB0A6C-FA5B-40C2-88F3-547D89FB35C9}"/>
              </a:ext>
            </a:extLst>
          </p:cNvPr>
          <p:cNvCxnSpPr>
            <a:cxnSpLocks/>
          </p:cNvCxnSpPr>
          <p:nvPr/>
        </p:nvCxnSpPr>
        <p:spPr>
          <a:xfrm>
            <a:off x="570968" y="2749317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2A220E-9778-4276-9B7D-855F4702E38A}"/>
              </a:ext>
            </a:extLst>
          </p:cNvPr>
          <p:cNvCxnSpPr>
            <a:cxnSpLocks/>
          </p:cNvCxnSpPr>
          <p:nvPr/>
        </p:nvCxnSpPr>
        <p:spPr>
          <a:xfrm>
            <a:off x="569904" y="310540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0F5326-8ABB-4C7F-A4DC-6584EDE07865}"/>
              </a:ext>
            </a:extLst>
          </p:cNvPr>
          <p:cNvCxnSpPr>
            <a:cxnSpLocks/>
          </p:cNvCxnSpPr>
          <p:nvPr/>
        </p:nvCxnSpPr>
        <p:spPr>
          <a:xfrm>
            <a:off x="559795" y="24004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2FE61C-06DD-4ADC-B2F3-7492AB98FFC2}"/>
              </a:ext>
            </a:extLst>
          </p:cNvPr>
          <p:cNvCxnSpPr>
            <a:cxnSpLocks/>
          </p:cNvCxnSpPr>
          <p:nvPr/>
        </p:nvCxnSpPr>
        <p:spPr>
          <a:xfrm>
            <a:off x="563223" y="203328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912793A-4001-4095-97C2-D99D3A4FD502}"/>
              </a:ext>
            </a:extLst>
          </p:cNvPr>
          <p:cNvCxnSpPr>
            <a:cxnSpLocks/>
          </p:cNvCxnSpPr>
          <p:nvPr/>
        </p:nvCxnSpPr>
        <p:spPr>
          <a:xfrm>
            <a:off x="566054" y="184278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4DF6308-6A95-4BC6-8078-D56576EDAA2B}"/>
              </a:ext>
            </a:extLst>
          </p:cNvPr>
          <p:cNvSpPr/>
          <p:nvPr/>
        </p:nvSpPr>
        <p:spPr>
          <a:xfrm>
            <a:off x="92685" y="298637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17D522-86FB-4A01-A0D5-FD0843923F97}"/>
              </a:ext>
            </a:extLst>
          </p:cNvPr>
          <p:cNvSpPr/>
          <p:nvPr/>
        </p:nvSpPr>
        <p:spPr>
          <a:xfrm>
            <a:off x="92685" y="282653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66FDB5-3F37-479C-B5A6-D7D5FED5834B}"/>
              </a:ext>
            </a:extLst>
          </p:cNvPr>
          <p:cNvSpPr/>
          <p:nvPr/>
        </p:nvSpPr>
        <p:spPr>
          <a:xfrm>
            <a:off x="95225" y="262751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8FF313-59D1-4467-A648-C4F0381550CD}"/>
              </a:ext>
            </a:extLst>
          </p:cNvPr>
          <p:cNvSpPr/>
          <p:nvPr/>
        </p:nvSpPr>
        <p:spPr>
          <a:xfrm>
            <a:off x="89059" y="242973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8B7D8A-46FC-481D-A320-20541F3CF6D6}"/>
              </a:ext>
            </a:extLst>
          </p:cNvPr>
          <p:cNvSpPr/>
          <p:nvPr/>
        </p:nvSpPr>
        <p:spPr>
          <a:xfrm>
            <a:off x="89059" y="226989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61032F-AC45-44FB-BA6E-653789A7CB9D}"/>
              </a:ext>
            </a:extLst>
          </p:cNvPr>
          <p:cNvSpPr/>
          <p:nvPr/>
        </p:nvSpPr>
        <p:spPr>
          <a:xfrm>
            <a:off x="91599" y="208683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C41B031-D0AF-4375-89E1-4E06A755543B}"/>
              </a:ext>
            </a:extLst>
          </p:cNvPr>
          <p:cNvSpPr/>
          <p:nvPr/>
        </p:nvSpPr>
        <p:spPr>
          <a:xfrm>
            <a:off x="89059" y="188300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19CED2-ED3F-4FBE-B2EF-34DB27890626}"/>
              </a:ext>
            </a:extLst>
          </p:cNvPr>
          <p:cNvSpPr/>
          <p:nvPr/>
        </p:nvSpPr>
        <p:spPr>
          <a:xfrm>
            <a:off x="89602" y="235023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E3AAE8F-1688-40CC-B426-D91C7C57CA05}"/>
              </a:ext>
            </a:extLst>
          </p:cNvPr>
          <p:cNvSpPr/>
          <p:nvPr/>
        </p:nvSpPr>
        <p:spPr>
          <a:xfrm>
            <a:off x="89602" y="219039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DCCC86-DA03-4B71-A741-4A0D993C395E}"/>
              </a:ext>
            </a:extLst>
          </p:cNvPr>
          <p:cNvSpPr/>
          <p:nvPr/>
        </p:nvSpPr>
        <p:spPr>
          <a:xfrm>
            <a:off x="92142" y="199137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331FDF0-9437-4588-B90E-345C66DE06A8}"/>
              </a:ext>
            </a:extLst>
          </p:cNvPr>
          <p:cNvSpPr/>
          <p:nvPr/>
        </p:nvSpPr>
        <p:spPr>
          <a:xfrm>
            <a:off x="89059" y="1806406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F63C8ED-850F-460D-B61B-503C8C78377D}"/>
              </a:ext>
            </a:extLst>
          </p:cNvPr>
          <p:cNvSpPr/>
          <p:nvPr/>
        </p:nvSpPr>
        <p:spPr>
          <a:xfrm>
            <a:off x="85976" y="1725917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1111</a:t>
            </a:r>
          </a:p>
        </p:txBody>
      </p:sp>
    </p:spTree>
    <p:extLst>
      <p:ext uri="{BB962C8B-B14F-4D97-AF65-F5344CB8AC3E}">
        <p14:creationId xmlns:p14="http://schemas.microsoft.com/office/powerpoint/2010/main" val="1883541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an ADC is the smallest voltage that the LSB of the digital output can represent</a:t>
            </a:r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found by dividing the input voltage </a:t>
            </a:r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 by the number of discrete zones.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59B7F-99D4-4256-8E6C-D8E2741C60E5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>
            <a:off x="642620" y="3167008"/>
            <a:ext cx="4277995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>
            <a:off x="642620" y="1760828"/>
            <a:ext cx="4283567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B755A-30B8-4E8D-B89F-B7159514F361}"/>
              </a:ext>
            </a:extLst>
          </p:cNvPr>
          <p:cNvCxnSpPr>
            <a:cxnSpLocks/>
          </p:cNvCxnSpPr>
          <p:nvPr/>
        </p:nvCxnSpPr>
        <p:spPr>
          <a:xfrm>
            <a:off x="568652" y="24789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E2E3113-3D5A-4D84-8DDC-27912E80A20D}"/>
              </a:ext>
            </a:extLst>
          </p:cNvPr>
          <p:cNvSpPr/>
          <p:nvPr/>
        </p:nvSpPr>
        <p:spPr>
          <a:xfrm>
            <a:off x="450525" y="3189113"/>
            <a:ext cx="800100" cy="465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n=4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5386B4-20F1-4A85-9436-92951921F8FB}"/>
              </a:ext>
            </a:extLst>
          </p:cNvPr>
          <p:cNvCxnSpPr>
            <a:cxnSpLocks/>
          </p:cNvCxnSpPr>
          <p:nvPr/>
        </p:nvCxnSpPr>
        <p:spPr>
          <a:xfrm>
            <a:off x="576057" y="2848769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ECDCD1-C7C0-4F3B-AB31-0142551BFD03}"/>
              </a:ext>
            </a:extLst>
          </p:cNvPr>
          <p:cNvCxnSpPr>
            <a:cxnSpLocks/>
          </p:cNvCxnSpPr>
          <p:nvPr/>
        </p:nvCxnSpPr>
        <p:spPr>
          <a:xfrm>
            <a:off x="572296" y="212692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6C6D4AA-BF94-4500-A9C9-6B1CCB5A567D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783AE1-89D0-4E3C-8A5C-B08D95F7428C}"/>
              </a:ext>
            </a:extLst>
          </p:cNvPr>
          <p:cNvCxnSpPr>
            <a:cxnSpLocks/>
            <a:endCxn id="35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28D1968-77F3-40E9-A4AD-3A6B47B4B323}"/>
              </a:ext>
            </a:extLst>
          </p:cNvPr>
          <p:cNvSpPr/>
          <p:nvPr/>
        </p:nvSpPr>
        <p:spPr>
          <a:xfrm>
            <a:off x="1695266" y="3425322"/>
            <a:ext cx="1733733" cy="382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Sample=0100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F2116F-CBC5-47E8-9B32-2E78D8DF2683}"/>
              </a:ext>
            </a:extLst>
          </p:cNvPr>
          <p:cNvCxnSpPr>
            <a:cxnSpLocks/>
          </p:cNvCxnSpPr>
          <p:nvPr/>
        </p:nvCxnSpPr>
        <p:spPr>
          <a:xfrm>
            <a:off x="567927" y="266095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3B8DBA-108A-435F-BB01-B625C5CABD63}"/>
              </a:ext>
            </a:extLst>
          </p:cNvPr>
          <p:cNvCxnSpPr>
            <a:cxnSpLocks/>
          </p:cNvCxnSpPr>
          <p:nvPr/>
        </p:nvCxnSpPr>
        <p:spPr>
          <a:xfrm>
            <a:off x="567926" y="3022336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CD55FE-81A7-4C3C-88C6-B17C0725EC23}"/>
              </a:ext>
            </a:extLst>
          </p:cNvPr>
          <p:cNvCxnSpPr>
            <a:cxnSpLocks/>
          </p:cNvCxnSpPr>
          <p:nvPr/>
        </p:nvCxnSpPr>
        <p:spPr>
          <a:xfrm>
            <a:off x="570513" y="23174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1DC085-2F64-4020-A7F5-963321DC5B09}"/>
              </a:ext>
            </a:extLst>
          </p:cNvPr>
          <p:cNvCxnSpPr>
            <a:cxnSpLocks/>
          </p:cNvCxnSpPr>
          <p:nvPr/>
        </p:nvCxnSpPr>
        <p:spPr>
          <a:xfrm>
            <a:off x="570767" y="194174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96357D8-820E-4281-94F8-857218431FBA}"/>
              </a:ext>
            </a:extLst>
          </p:cNvPr>
          <p:cNvSpPr/>
          <p:nvPr/>
        </p:nvSpPr>
        <p:spPr>
          <a:xfrm>
            <a:off x="92142" y="306587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3E1BAC-E816-4847-9831-AAC704B41A3C}"/>
              </a:ext>
            </a:extLst>
          </p:cNvPr>
          <p:cNvSpPr/>
          <p:nvPr/>
        </p:nvSpPr>
        <p:spPr>
          <a:xfrm>
            <a:off x="92142" y="290603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129CE6-EBC2-43F8-B1DC-7853C77254BF}"/>
              </a:ext>
            </a:extLst>
          </p:cNvPr>
          <p:cNvSpPr/>
          <p:nvPr/>
        </p:nvSpPr>
        <p:spPr>
          <a:xfrm>
            <a:off x="94682" y="272297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D6F38-1EBC-4AB2-ACDA-295CE3CE58E1}"/>
              </a:ext>
            </a:extLst>
          </p:cNvPr>
          <p:cNvSpPr/>
          <p:nvPr/>
        </p:nvSpPr>
        <p:spPr>
          <a:xfrm>
            <a:off x="92142" y="251914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0110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BB6BB2-9484-42FC-A29F-ACE61DABBB59}"/>
              </a:ext>
            </a:extLst>
          </p:cNvPr>
          <p:cNvCxnSpPr>
            <a:cxnSpLocks/>
          </p:cNvCxnSpPr>
          <p:nvPr/>
        </p:nvCxnSpPr>
        <p:spPr>
          <a:xfrm>
            <a:off x="563224" y="25619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19259D-BE90-4701-A978-2BC4DCF9563D}"/>
              </a:ext>
            </a:extLst>
          </p:cNvPr>
          <p:cNvCxnSpPr>
            <a:cxnSpLocks/>
          </p:cNvCxnSpPr>
          <p:nvPr/>
        </p:nvCxnSpPr>
        <p:spPr>
          <a:xfrm>
            <a:off x="572748" y="293183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61380C-C5B8-40B3-9DC1-7C0A6FEAAD0F}"/>
              </a:ext>
            </a:extLst>
          </p:cNvPr>
          <p:cNvCxnSpPr>
            <a:cxnSpLocks/>
          </p:cNvCxnSpPr>
          <p:nvPr/>
        </p:nvCxnSpPr>
        <p:spPr>
          <a:xfrm>
            <a:off x="567926" y="221846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6AB0A6C-FA5B-40C2-88F3-547D89FB35C9}"/>
              </a:ext>
            </a:extLst>
          </p:cNvPr>
          <p:cNvCxnSpPr>
            <a:cxnSpLocks/>
          </p:cNvCxnSpPr>
          <p:nvPr/>
        </p:nvCxnSpPr>
        <p:spPr>
          <a:xfrm>
            <a:off x="570968" y="2749317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2A220E-9778-4276-9B7D-855F4702E38A}"/>
              </a:ext>
            </a:extLst>
          </p:cNvPr>
          <p:cNvCxnSpPr>
            <a:cxnSpLocks/>
          </p:cNvCxnSpPr>
          <p:nvPr/>
        </p:nvCxnSpPr>
        <p:spPr>
          <a:xfrm>
            <a:off x="569904" y="310540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0F5326-8ABB-4C7F-A4DC-6584EDE07865}"/>
              </a:ext>
            </a:extLst>
          </p:cNvPr>
          <p:cNvCxnSpPr>
            <a:cxnSpLocks/>
          </p:cNvCxnSpPr>
          <p:nvPr/>
        </p:nvCxnSpPr>
        <p:spPr>
          <a:xfrm>
            <a:off x="559795" y="24004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2FE61C-06DD-4ADC-B2F3-7492AB98FFC2}"/>
              </a:ext>
            </a:extLst>
          </p:cNvPr>
          <p:cNvCxnSpPr>
            <a:cxnSpLocks/>
          </p:cNvCxnSpPr>
          <p:nvPr/>
        </p:nvCxnSpPr>
        <p:spPr>
          <a:xfrm>
            <a:off x="563223" y="203328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912793A-4001-4095-97C2-D99D3A4FD502}"/>
              </a:ext>
            </a:extLst>
          </p:cNvPr>
          <p:cNvCxnSpPr>
            <a:cxnSpLocks/>
          </p:cNvCxnSpPr>
          <p:nvPr/>
        </p:nvCxnSpPr>
        <p:spPr>
          <a:xfrm>
            <a:off x="566054" y="184278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4DF6308-6A95-4BC6-8078-D56576EDAA2B}"/>
              </a:ext>
            </a:extLst>
          </p:cNvPr>
          <p:cNvSpPr/>
          <p:nvPr/>
        </p:nvSpPr>
        <p:spPr>
          <a:xfrm>
            <a:off x="92685" y="298637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17D522-86FB-4A01-A0D5-FD0843923F97}"/>
              </a:ext>
            </a:extLst>
          </p:cNvPr>
          <p:cNvSpPr/>
          <p:nvPr/>
        </p:nvSpPr>
        <p:spPr>
          <a:xfrm>
            <a:off x="92685" y="282653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66FDB5-3F37-479C-B5A6-D7D5FED5834B}"/>
              </a:ext>
            </a:extLst>
          </p:cNvPr>
          <p:cNvSpPr/>
          <p:nvPr/>
        </p:nvSpPr>
        <p:spPr>
          <a:xfrm>
            <a:off x="95225" y="262751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8FF313-59D1-4467-A648-C4F0381550CD}"/>
              </a:ext>
            </a:extLst>
          </p:cNvPr>
          <p:cNvSpPr/>
          <p:nvPr/>
        </p:nvSpPr>
        <p:spPr>
          <a:xfrm>
            <a:off x="89059" y="242973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8B7D8A-46FC-481D-A320-20541F3CF6D6}"/>
              </a:ext>
            </a:extLst>
          </p:cNvPr>
          <p:cNvSpPr/>
          <p:nvPr/>
        </p:nvSpPr>
        <p:spPr>
          <a:xfrm>
            <a:off x="89059" y="226989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61032F-AC45-44FB-BA6E-653789A7CB9D}"/>
              </a:ext>
            </a:extLst>
          </p:cNvPr>
          <p:cNvSpPr/>
          <p:nvPr/>
        </p:nvSpPr>
        <p:spPr>
          <a:xfrm>
            <a:off x="91599" y="208683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C41B031-D0AF-4375-89E1-4E06A755543B}"/>
              </a:ext>
            </a:extLst>
          </p:cNvPr>
          <p:cNvSpPr/>
          <p:nvPr/>
        </p:nvSpPr>
        <p:spPr>
          <a:xfrm>
            <a:off x="89059" y="188300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19CED2-ED3F-4FBE-B2EF-34DB27890626}"/>
              </a:ext>
            </a:extLst>
          </p:cNvPr>
          <p:cNvSpPr/>
          <p:nvPr/>
        </p:nvSpPr>
        <p:spPr>
          <a:xfrm>
            <a:off x="89602" y="235023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E3AAE8F-1688-40CC-B426-D91C7C57CA05}"/>
              </a:ext>
            </a:extLst>
          </p:cNvPr>
          <p:cNvSpPr/>
          <p:nvPr/>
        </p:nvSpPr>
        <p:spPr>
          <a:xfrm>
            <a:off x="89602" y="219039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DCCC86-DA03-4B71-A741-4A0D993C395E}"/>
              </a:ext>
            </a:extLst>
          </p:cNvPr>
          <p:cNvSpPr/>
          <p:nvPr/>
        </p:nvSpPr>
        <p:spPr>
          <a:xfrm>
            <a:off x="92142" y="199137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331FDF0-9437-4588-B90E-345C66DE06A8}"/>
              </a:ext>
            </a:extLst>
          </p:cNvPr>
          <p:cNvSpPr/>
          <p:nvPr/>
        </p:nvSpPr>
        <p:spPr>
          <a:xfrm>
            <a:off x="89059" y="1806406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F63C8ED-850F-460D-B61B-503C8C78377D}"/>
              </a:ext>
            </a:extLst>
          </p:cNvPr>
          <p:cNvSpPr/>
          <p:nvPr/>
        </p:nvSpPr>
        <p:spPr>
          <a:xfrm>
            <a:off x="85976" y="1725917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15615-E2DC-4EDB-A6B2-DDEF3E1A29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85" b="-1"/>
          <a:stretch/>
        </p:blipFill>
        <p:spPr>
          <a:xfrm>
            <a:off x="4533676" y="4230878"/>
            <a:ext cx="2095724" cy="522198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817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Analog-to-Digital Converter (ADC or A2D)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a circuit that takes in an analog voltage and produces a digital representation of its value.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42AEC0-15AE-4CC2-A8D5-50E6BB08C6A8}"/>
              </a:ext>
            </a:extLst>
          </p:cNvPr>
          <p:cNvSpPr/>
          <p:nvPr/>
        </p:nvSpPr>
        <p:spPr>
          <a:xfrm>
            <a:off x="4869633" y="2190729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close up of a map&#10;&#10;Description automatically generated">
            <a:extLst>
              <a:ext uri="{FF2B5EF4-FFF2-40B4-BE49-F238E27FC236}">
                <a16:creationId xmlns:a16="http://schemas.microsoft.com/office/drawing/2014/main" id="{0643B07E-39F2-4350-8CCA-FC093746AB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1508113"/>
            <a:ext cx="5692199" cy="82866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2A92C26-5975-4B96-AD62-ECA94361C809}"/>
              </a:ext>
            </a:extLst>
          </p:cNvPr>
          <p:cNvSpPr/>
          <p:nvPr/>
        </p:nvSpPr>
        <p:spPr>
          <a:xfrm>
            <a:off x="4944645" y="2174047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60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59B7F-99D4-4256-8E6C-D8E2741C60E5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>
            <a:off x="642620" y="3167008"/>
            <a:ext cx="4277995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>
            <a:off x="642620" y="1760828"/>
            <a:ext cx="4283567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B755A-30B8-4E8D-B89F-B7159514F361}"/>
              </a:ext>
            </a:extLst>
          </p:cNvPr>
          <p:cNvCxnSpPr>
            <a:cxnSpLocks/>
          </p:cNvCxnSpPr>
          <p:nvPr/>
        </p:nvCxnSpPr>
        <p:spPr>
          <a:xfrm>
            <a:off x="568652" y="24789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5386B4-20F1-4A85-9436-92951921F8FB}"/>
              </a:ext>
            </a:extLst>
          </p:cNvPr>
          <p:cNvCxnSpPr>
            <a:cxnSpLocks/>
          </p:cNvCxnSpPr>
          <p:nvPr/>
        </p:nvCxnSpPr>
        <p:spPr>
          <a:xfrm>
            <a:off x="576057" y="2848769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ECDCD1-C7C0-4F3B-AB31-0142551BFD03}"/>
              </a:ext>
            </a:extLst>
          </p:cNvPr>
          <p:cNvCxnSpPr>
            <a:cxnSpLocks/>
          </p:cNvCxnSpPr>
          <p:nvPr/>
        </p:nvCxnSpPr>
        <p:spPr>
          <a:xfrm>
            <a:off x="572296" y="212692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6C6D4AA-BF94-4500-A9C9-6B1CCB5A567D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783AE1-89D0-4E3C-8A5C-B08D95F7428C}"/>
              </a:ext>
            </a:extLst>
          </p:cNvPr>
          <p:cNvCxnSpPr>
            <a:cxnSpLocks/>
            <a:endCxn id="35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F2116F-CBC5-47E8-9B32-2E78D8DF2683}"/>
              </a:ext>
            </a:extLst>
          </p:cNvPr>
          <p:cNvCxnSpPr>
            <a:cxnSpLocks/>
          </p:cNvCxnSpPr>
          <p:nvPr/>
        </p:nvCxnSpPr>
        <p:spPr>
          <a:xfrm>
            <a:off x="567927" y="266095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3B8DBA-108A-435F-BB01-B625C5CABD63}"/>
              </a:ext>
            </a:extLst>
          </p:cNvPr>
          <p:cNvCxnSpPr>
            <a:cxnSpLocks/>
          </p:cNvCxnSpPr>
          <p:nvPr/>
        </p:nvCxnSpPr>
        <p:spPr>
          <a:xfrm>
            <a:off x="567926" y="3022336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CD55FE-81A7-4C3C-88C6-B17C0725EC23}"/>
              </a:ext>
            </a:extLst>
          </p:cNvPr>
          <p:cNvCxnSpPr>
            <a:cxnSpLocks/>
          </p:cNvCxnSpPr>
          <p:nvPr/>
        </p:nvCxnSpPr>
        <p:spPr>
          <a:xfrm>
            <a:off x="570513" y="23174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1DC085-2F64-4020-A7F5-963321DC5B09}"/>
              </a:ext>
            </a:extLst>
          </p:cNvPr>
          <p:cNvCxnSpPr>
            <a:cxnSpLocks/>
          </p:cNvCxnSpPr>
          <p:nvPr/>
        </p:nvCxnSpPr>
        <p:spPr>
          <a:xfrm>
            <a:off x="570767" y="194174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BB6BB2-9484-42FC-A29F-ACE61DABBB59}"/>
              </a:ext>
            </a:extLst>
          </p:cNvPr>
          <p:cNvCxnSpPr>
            <a:cxnSpLocks/>
          </p:cNvCxnSpPr>
          <p:nvPr/>
        </p:nvCxnSpPr>
        <p:spPr>
          <a:xfrm>
            <a:off x="563224" y="25619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19259D-BE90-4701-A978-2BC4DCF9563D}"/>
              </a:ext>
            </a:extLst>
          </p:cNvPr>
          <p:cNvCxnSpPr>
            <a:cxnSpLocks/>
          </p:cNvCxnSpPr>
          <p:nvPr/>
        </p:nvCxnSpPr>
        <p:spPr>
          <a:xfrm>
            <a:off x="572748" y="293183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61380C-C5B8-40B3-9DC1-7C0A6FEAAD0F}"/>
              </a:ext>
            </a:extLst>
          </p:cNvPr>
          <p:cNvCxnSpPr>
            <a:cxnSpLocks/>
          </p:cNvCxnSpPr>
          <p:nvPr/>
        </p:nvCxnSpPr>
        <p:spPr>
          <a:xfrm>
            <a:off x="567926" y="221846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6AB0A6C-FA5B-40C2-88F3-547D89FB35C9}"/>
              </a:ext>
            </a:extLst>
          </p:cNvPr>
          <p:cNvCxnSpPr>
            <a:cxnSpLocks/>
          </p:cNvCxnSpPr>
          <p:nvPr/>
        </p:nvCxnSpPr>
        <p:spPr>
          <a:xfrm>
            <a:off x="570968" y="2749317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2A220E-9778-4276-9B7D-855F4702E38A}"/>
              </a:ext>
            </a:extLst>
          </p:cNvPr>
          <p:cNvCxnSpPr>
            <a:cxnSpLocks/>
          </p:cNvCxnSpPr>
          <p:nvPr/>
        </p:nvCxnSpPr>
        <p:spPr>
          <a:xfrm>
            <a:off x="569904" y="310540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0F5326-8ABB-4C7F-A4DC-6584EDE07865}"/>
              </a:ext>
            </a:extLst>
          </p:cNvPr>
          <p:cNvCxnSpPr>
            <a:cxnSpLocks/>
          </p:cNvCxnSpPr>
          <p:nvPr/>
        </p:nvCxnSpPr>
        <p:spPr>
          <a:xfrm>
            <a:off x="559795" y="24004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2FE61C-06DD-4ADC-B2F3-7492AB98FFC2}"/>
              </a:ext>
            </a:extLst>
          </p:cNvPr>
          <p:cNvCxnSpPr>
            <a:cxnSpLocks/>
          </p:cNvCxnSpPr>
          <p:nvPr/>
        </p:nvCxnSpPr>
        <p:spPr>
          <a:xfrm>
            <a:off x="563223" y="203328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912793A-4001-4095-97C2-D99D3A4FD502}"/>
              </a:ext>
            </a:extLst>
          </p:cNvPr>
          <p:cNvCxnSpPr>
            <a:cxnSpLocks/>
          </p:cNvCxnSpPr>
          <p:nvPr/>
        </p:nvCxnSpPr>
        <p:spPr>
          <a:xfrm>
            <a:off x="566054" y="184278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7467DC-517C-40B0-9C01-BBAAD50162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80"/>
          <a:stretch/>
        </p:blipFill>
        <p:spPr>
          <a:xfrm>
            <a:off x="265065" y="3539121"/>
            <a:ext cx="6096000" cy="11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4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 analog value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found by multiplying the digital conversion result (N</a:t>
            </a:r>
            <a:r>
              <a:rPr lang="en-US" sz="1600" baseline="-25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with the resolution.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59B7F-99D4-4256-8E6C-D8E2741C60E5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>
            <a:off x="642620" y="3167008"/>
            <a:ext cx="4277995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>
            <a:off x="642620" y="1760828"/>
            <a:ext cx="4283567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B755A-30B8-4E8D-B89F-B7159514F361}"/>
              </a:ext>
            </a:extLst>
          </p:cNvPr>
          <p:cNvCxnSpPr>
            <a:cxnSpLocks/>
          </p:cNvCxnSpPr>
          <p:nvPr/>
        </p:nvCxnSpPr>
        <p:spPr>
          <a:xfrm>
            <a:off x="568652" y="24789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E2E3113-3D5A-4D84-8DDC-27912E80A20D}"/>
              </a:ext>
            </a:extLst>
          </p:cNvPr>
          <p:cNvSpPr/>
          <p:nvPr/>
        </p:nvSpPr>
        <p:spPr>
          <a:xfrm>
            <a:off x="450525" y="3189113"/>
            <a:ext cx="800100" cy="465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n=4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5386B4-20F1-4A85-9436-92951921F8FB}"/>
              </a:ext>
            </a:extLst>
          </p:cNvPr>
          <p:cNvCxnSpPr>
            <a:cxnSpLocks/>
          </p:cNvCxnSpPr>
          <p:nvPr/>
        </p:nvCxnSpPr>
        <p:spPr>
          <a:xfrm>
            <a:off x="576057" y="2848769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ECDCD1-C7C0-4F3B-AB31-0142551BFD03}"/>
              </a:ext>
            </a:extLst>
          </p:cNvPr>
          <p:cNvCxnSpPr>
            <a:cxnSpLocks/>
          </p:cNvCxnSpPr>
          <p:nvPr/>
        </p:nvCxnSpPr>
        <p:spPr>
          <a:xfrm>
            <a:off x="572296" y="212692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6C6D4AA-BF94-4500-A9C9-6B1CCB5A567D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783AE1-89D0-4E3C-8A5C-B08D95F7428C}"/>
              </a:ext>
            </a:extLst>
          </p:cNvPr>
          <p:cNvCxnSpPr>
            <a:cxnSpLocks/>
            <a:endCxn id="35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28D1968-77F3-40E9-A4AD-3A6B47B4B323}"/>
              </a:ext>
            </a:extLst>
          </p:cNvPr>
          <p:cNvSpPr/>
          <p:nvPr/>
        </p:nvSpPr>
        <p:spPr>
          <a:xfrm>
            <a:off x="1695266" y="3425322"/>
            <a:ext cx="1733733" cy="382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Sample=0100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F2116F-CBC5-47E8-9B32-2E78D8DF2683}"/>
              </a:ext>
            </a:extLst>
          </p:cNvPr>
          <p:cNvCxnSpPr>
            <a:cxnSpLocks/>
          </p:cNvCxnSpPr>
          <p:nvPr/>
        </p:nvCxnSpPr>
        <p:spPr>
          <a:xfrm>
            <a:off x="567927" y="266095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3B8DBA-108A-435F-BB01-B625C5CABD63}"/>
              </a:ext>
            </a:extLst>
          </p:cNvPr>
          <p:cNvCxnSpPr>
            <a:cxnSpLocks/>
          </p:cNvCxnSpPr>
          <p:nvPr/>
        </p:nvCxnSpPr>
        <p:spPr>
          <a:xfrm>
            <a:off x="567926" y="3022336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CD55FE-81A7-4C3C-88C6-B17C0725EC23}"/>
              </a:ext>
            </a:extLst>
          </p:cNvPr>
          <p:cNvCxnSpPr>
            <a:cxnSpLocks/>
          </p:cNvCxnSpPr>
          <p:nvPr/>
        </p:nvCxnSpPr>
        <p:spPr>
          <a:xfrm>
            <a:off x="570513" y="23174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1DC085-2F64-4020-A7F5-963321DC5B09}"/>
              </a:ext>
            </a:extLst>
          </p:cNvPr>
          <p:cNvCxnSpPr>
            <a:cxnSpLocks/>
          </p:cNvCxnSpPr>
          <p:nvPr/>
        </p:nvCxnSpPr>
        <p:spPr>
          <a:xfrm>
            <a:off x="570767" y="194174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96357D8-820E-4281-94F8-857218431FBA}"/>
              </a:ext>
            </a:extLst>
          </p:cNvPr>
          <p:cNvSpPr/>
          <p:nvPr/>
        </p:nvSpPr>
        <p:spPr>
          <a:xfrm>
            <a:off x="92142" y="306587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3E1BAC-E816-4847-9831-AAC704B41A3C}"/>
              </a:ext>
            </a:extLst>
          </p:cNvPr>
          <p:cNvSpPr/>
          <p:nvPr/>
        </p:nvSpPr>
        <p:spPr>
          <a:xfrm>
            <a:off x="92142" y="290603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129CE6-EBC2-43F8-B1DC-7853C77254BF}"/>
              </a:ext>
            </a:extLst>
          </p:cNvPr>
          <p:cNvSpPr/>
          <p:nvPr/>
        </p:nvSpPr>
        <p:spPr>
          <a:xfrm>
            <a:off x="94682" y="272297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D6F38-1EBC-4AB2-ACDA-295CE3CE58E1}"/>
              </a:ext>
            </a:extLst>
          </p:cNvPr>
          <p:cNvSpPr/>
          <p:nvPr/>
        </p:nvSpPr>
        <p:spPr>
          <a:xfrm>
            <a:off x="92142" y="251914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0110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BB6BB2-9484-42FC-A29F-ACE61DABBB59}"/>
              </a:ext>
            </a:extLst>
          </p:cNvPr>
          <p:cNvCxnSpPr>
            <a:cxnSpLocks/>
          </p:cNvCxnSpPr>
          <p:nvPr/>
        </p:nvCxnSpPr>
        <p:spPr>
          <a:xfrm>
            <a:off x="563224" y="25619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19259D-BE90-4701-A978-2BC4DCF9563D}"/>
              </a:ext>
            </a:extLst>
          </p:cNvPr>
          <p:cNvCxnSpPr>
            <a:cxnSpLocks/>
          </p:cNvCxnSpPr>
          <p:nvPr/>
        </p:nvCxnSpPr>
        <p:spPr>
          <a:xfrm>
            <a:off x="572748" y="293183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61380C-C5B8-40B3-9DC1-7C0A6FEAAD0F}"/>
              </a:ext>
            </a:extLst>
          </p:cNvPr>
          <p:cNvCxnSpPr>
            <a:cxnSpLocks/>
          </p:cNvCxnSpPr>
          <p:nvPr/>
        </p:nvCxnSpPr>
        <p:spPr>
          <a:xfrm>
            <a:off x="567926" y="221846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6AB0A6C-FA5B-40C2-88F3-547D89FB35C9}"/>
              </a:ext>
            </a:extLst>
          </p:cNvPr>
          <p:cNvCxnSpPr>
            <a:cxnSpLocks/>
          </p:cNvCxnSpPr>
          <p:nvPr/>
        </p:nvCxnSpPr>
        <p:spPr>
          <a:xfrm>
            <a:off x="570968" y="2749317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2A220E-9778-4276-9B7D-855F4702E38A}"/>
              </a:ext>
            </a:extLst>
          </p:cNvPr>
          <p:cNvCxnSpPr>
            <a:cxnSpLocks/>
          </p:cNvCxnSpPr>
          <p:nvPr/>
        </p:nvCxnSpPr>
        <p:spPr>
          <a:xfrm>
            <a:off x="569904" y="310540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0F5326-8ABB-4C7F-A4DC-6584EDE07865}"/>
              </a:ext>
            </a:extLst>
          </p:cNvPr>
          <p:cNvCxnSpPr>
            <a:cxnSpLocks/>
          </p:cNvCxnSpPr>
          <p:nvPr/>
        </p:nvCxnSpPr>
        <p:spPr>
          <a:xfrm>
            <a:off x="559795" y="24004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2FE61C-06DD-4ADC-B2F3-7492AB98FFC2}"/>
              </a:ext>
            </a:extLst>
          </p:cNvPr>
          <p:cNvCxnSpPr>
            <a:cxnSpLocks/>
          </p:cNvCxnSpPr>
          <p:nvPr/>
        </p:nvCxnSpPr>
        <p:spPr>
          <a:xfrm>
            <a:off x="563223" y="203328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912793A-4001-4095-97C2-D99D3A4FD502}"/>
              </a:ext>
            </a:extLst>
          </p:cNvPr>
          <p:cNvCxnSpPr>
            <a:cxnSpLocks/>
          </p:cNvCxnSpPr>
          <p:nvPr/>
        </p:nvCxnSpPr>
        <p:spPr>
          <a:xfrm>
            <a:off x="566054" y="184278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4DF6308-6A95-4BC6-8078-D56576EDAA2B}"/>
              </a:ext>
            </a:extLst>
          </p:cNvPr>
          <p:cNvSpPr/>
          <p:nvPr/>
        </p:nvSpPr>
        <p:spPr>
          <a:xfrm>
            <a:off x="92685" y="298637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17D522-86FB-4A01-A0D5-FD0843923F97}"/>
              </a:ext>
            </a:extLst>
          </p:cNvPr>
          <p:cNvSpPr/>
          <p:nvPr/>
        </p:nvSpPr>
        <p:spPr>
          <a:xfrm>
            <a:off x="92685" y="282653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66FDB5-3F37-479C-B5A6-D7D5FED5834B}"/>
              </a:ext>
            </a:extLst>
          </p:cNvPr>
          <p:cNvSpPr/>
          <p:nvPr/>
        </p:nvSpPr>
        <p:spPr>
          <a:xfrm>
            <a:off x="95225" y="262751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8FF313-59D1-4467-A648-C4F0381550CD}"/>
              </a:ext>
            </a:extLst>
          </p:cNvPr>
          <p:cNvSpPr/>
          <p:nvPr/>
        </p:nvSpPr>
        <p:spPr>
          <a:xfrm>
            <a:off x="89059" y="242973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8B7D8A-46FC-481D-A320-20541F3CF6D6}"/>
              </a:ext>
            </a:extLst>
          </p:cNvPr>
          <p:cNvSpPr/>
          <p:nvPr/>
        </p:nvSpPr>
        <p:spPr>
          <a:xfrm>
            <a:off x="89059" y="226989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61032F-AC45-44FB-BA6E-653789A7CB9D}"/>
              </a:ext>
            </a:extLst>
          </p:cNvPr>
          <p:cNvSpPr/>
          <p:nvPr/>
        </p:nvSpPr>
        <p:spPr>
          <a:xfrm>
            <a:off x="91599" y="208683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C41B031-D0AF-4375-89E1-4E06A755543B}"/>
              </a:ext>
            </a:extLst>
          </p:cNvPr>
          <p:cNvSpPr/>
          <p:nvPr/>
        </p:nvSpPr>
        <p:spPr>
          <a:xfrm>
            <a:off x="89059" y="188300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19CED2-ED3F-4FBE-B2EF-34DB27890626}"/>
              </a:ext>
            </a:extLst>
          </p:cNvPr>
          <p:cNvSpPr/>
          <p:nvPr/>
        </p:nvSpPr>
        <p:spPr>
          <a:xfrm>
            <a:off x="89602" y="235023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E3AAE8F-1688-40CC-B426-D91C7C57CA05}"/>
              </a:ext>
            </a:extLst>
          </p:cNvPr>
          <p:cNvSpPr/>
          <p:nvPr/>
        </p:nvSpPr>
        <p:spPr>
          <a:xfrm>
            <a:off x="89602" y="219039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DCCC86-DA03-4B71-A741-4A0D993C395E}"/>
              </a:ext>
            </a:extLst>
          </p:cNvPr>
          <p:cNvSpPr/>
          <p:nvPr/>
        </p:nvSpPr>
        <p:spPr>
          <a:xfrm>
            <a:off x="92142" y="199137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331FDF0-9437-4588-B90E-345C66DE06A8}"/>
              </a:ext>
            </a:extLst>
          </p:cNvPr>
          <p:cNvSpPr/>
          <p:nvPr/>
        </p:nvSpPr>
        <p:spPr>
          <a:xfrm>
            <a:off x="89059" y="1806406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F63C8ED-850F-460D-B61B-503C8C78377D}"/>
              </a:ext>
            </a:extLst>
          </p:cNvPr>
          <p:cNvSpPr/>
          <p:nvPr/>
        </p:nvSpPr>
        <p:spPr>
          <a:xfrm>
            <a:off x="85976" y="1725917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013581-7066-4629-AA75-76BD156F7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633" y="4423022"/>
            <a:ext cx="2544233" cy="286377"/>
          </a:xfrm>
          <a:prstGeom prst="rect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2513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59B7F-99D4-4256-8E6C-D8E2741C60E5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>
            <a:off x="642620" y="3167008"/>
            <a:ext cx="4277995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>
            <a:off x="642620" y="1760828"/>
            <a:ext cx="4283567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B755A-30B8-4E8D-B89F-B7159514F361}"/>
              </a:ext>
            </a:extLst>
          </p:cNvPr>
          <p:cNvCxnSpPr>
            <a:cxnSpLocks/>
          </p:cNvCxnSpPr>
          <p:nvPr/>
        </p:nvCxnSpPr>
        <p:spPr>
          <a:xfrm>
            <a:off x="568652" y="24789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5386B4-20F1-4A85-9436-92951921F8FB}"/>
              </a:ext>
            </a:extLst>
          </p:cNvPr>
          <p:cNvCxnSpPr>
            <a:cxnSpLocks/>
          </p:cNvCxnSpPr>
          <p:nvPr/>
        </p:nvCxnSpPr>
        <p:spPr>
          <a:xfrm>
            <a:off x="576057" y="2848769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ECDCD1-C7C0-4F3B-AB31-0142551BFD03}"/>
              </a:ext>
            </a:extLst>
          </p:cNvPr>
          <p:cNvCxnSpPr>
            <a:cxnSpLocks/>
          </p:cNvCxnSpPr>
          <p:nvPr/>
        </p:nvCxnSpPr>
        <p:spPr>
          <a:xfrm>
            <a:off x="572296" y="212692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6C6D4AA-BF94-4500-A9C9-6B1CCB5A567D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783AE1-89D0-4E3C-8A5C-B08D95F7428C}"/>
              </a:ext>
            </a:extLst>
          </p:cNvPr>
          <p:cNvCxnSpPr>
            <a:cxnSpLocks/>
            <a:endCxn id="35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F2116F-CBC5-47E8-9B32-2E78D8DF2683}"/>
              </a:ext>
            </a:extLst>
          </p:cNvPr>
          <p:cNvCxnSpPr>
            <a:cxnSpLocks/>
          </p:cNvCxnSpPr>
          <p:nvPr/>
        </p:nvCxnSpPr>
        <p:spPr>
          <a:xfrm>
            <a:off x="567927" y="266095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3B8DBA-108A-435F-BB01-B625C5CABD63}"/>
              </a:ext>
            </a:extLst>
          </p:cNvPr>
          <p:cNvCxnSpPr>
            <a:cxnSpLocks/>
          </p:cNvCxnSpPr>
          <p:nvPr/>
        </p:nvCxnSpPr>
        <p:spPr>
          <a:xfrm>
            <a:off x="567926" y="3022336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CD55FE-81A7-4C3C-88C6-B17C0725EC23}"/>
              </a:ext>
            </a:extLst>
          </p:cNvPr>
          <p:cNvCxnSpPr>
            <a:cxnSpLocks/>
          </p:cNvCxnSpPr>
          <p:nvPr/>
        </p:nvCxnSpPr>
        <p:spPr>
          <a:xfrm>
            <a:off x="570513" y="23174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1DC085-2F64-4020-A7F5-963321DC5B09}"/>
              </a:ext>
            </a:extLst>
          </p:cNvPr>
          <p:cNvCxnSpPr>
            <a:cxnSpLocks/>
          </p:cNvCxnSpPr>
          <p:nvPr/>
        </p:nvCxnSpPr>
        <p:spPr>
          <a:xfrm>
            <a:off x="570767" y="194174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96357D8-820E-4281-94F8-857218431FBA}"/>
              </a:ext>
            </a:extLst>
          </p:cNvPr>
          <p:cNvSpPr/>
          <p:nvPr/>
        </p:nvSpPr>
        <p:spPr>
          <a:xfrm>
            <a:off x="92142" y="306587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3E1BAC-E816-4847-9831-AAC704B41A3C}"/>
              </a:ext>
            </a:extLst>
          </p:cNvPr>
          <p:cNvSpPr/>
          <p:nvPr/>
        </p:nvSpPr>
        <p:spPr>
          <a:xfrm>
            <a:off x="92142" y="290603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129CE6-EBC2-43F8-B1DC-7853C77254BF}"/>
              </a:ext>
            </a:extLst>
          </p:cNvPr>
          <p:cNvSpPr/>
          <p:nvPr/>
        </p:nvSpPr>
        <p:spPr>
          <a:xfrm>
            <a:off x="94682" y="272297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D6F38-1EBC-4AB2-ACDA-295CE3CE58E1}"/>
              </a:ext>
            </a:extLst>
          </p:cNvPr>
          <p:cNvSpPr/>
          <p:nvPr/>
        </p:nvSpPr>
        <p:spPr>
          <a:xfrm>
            <a:off x="92142" y="251914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0110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BB6BB2-9484-42FC-A29F-ACE61DABBB59}"/>
              </a:ext>
            </a:extLst>
          </p:cNvPr>
          <p:cNvCxnSpPr>
            <a:cxnSpLocks/>
          </p:cNvCxnSpPr>
          <p:nvPr/>
        </p:nvCxnSpPr>
        <p:spPr>
          <a:xfrm>
            <a:off x="563224" y="25619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19259D-BE90-4701-A978-2BC4DCF9563D}"/>
              </a:ext>
            </a:extLst>
          </p:cNvPr>
          <p:cNvCxnSpPr>
            <a:cxnSpLocks/>
          </p:cNvCxnSpPr>
          <p:nvPr/>
        </p:nvCxnSpPr>
        <p:spPr>
          <a:xfrm>
            <a:off x="572748" y="293183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61380C-C5B8-40B3-9DC1-7C0A6FEAAD0F}"/>
              </a:ext>
            </a:extLst>
          </p:cNvPr>
          <p:cNvCxnSpPr>
            <a:cxnSpLocks/>
          </p:cNvCxnSpPr>
          <p:nvPr/>
        </p:nvCxnSpPr>
        <p:spPr>
          <a:xfrm>
            <a:off x="567926" y="221846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6AB0A6C-FA5B-40C2-88F3-547D89FB35C9}"/>
              </a:ext>
            </a:extLst>
          </p:cNvPr>
          <p:cNvCxnSpPr>
            <a:cxnSpLocks/>
          </p:cNvCxnSpPr>
          <p:nvPr/>
        </p:nvCxnSpPr>
        <p:spPr>
          <a:xfrm>
            <a:off x="570968" y="2749317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2A220E-9778-4276-9B7D-855F4702E38A}"/>
              </a:ext>
            </a:extLst>
          </p:cNvPr>
          <p:cNvCxnSpPr>
            <a:cxnSpLocks/>
          </p:cNvCxnSpPr>
          <p:nvPr/>
        </p:nvCxnSpPr>
        <p:spPr>
          <a:xfrm>
            <a:off x="569904" y="310540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0F5326-8ABB-4C7F-A4DC-6584EDE07865}"/>
              </a:ext>
            </a:extLst>
          </p:cNvPr>
          <p:cNvCxnSpPr>
            <a:cxnSpLocks/>
          </p:cNvCxnSpPr>
          <p:nvPr/>
        </p:nvCxnSpPr>
        <p:spPr>
          <a:xfrm>
            <a:off x="559795" y="24004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2FE61C-06DD-4ADC-B2F3-7492AB98FFC2}"/>
              </a:ext>
            </a:extLst>
          </p:cNvPr>
          <p:cNvCxnSpPr>
            <a:cxnSpLocks/>
          </p:cNvCxnSpPr>
          <p:nvPr/>
        </p:nvCxnSpPr>
        <p:spPr>
          <a:xfrm>
            <a:off x="563223" y="203328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912793A-4001-4095-97C2-D99D3A4FD502}"/>
              </a:ext>
            </a:extLst>
          </p:cNvPr>
          <p:cNvCxnSpPr>
            <a:cxnSpLocks/>
          </p:cNvCxnSpPr>
          <p:nvPr/>
        </p:nvCxnSpPr>
        <p:spPr>
          <a:xfrm>
            <a:off x="566054" y="184278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4DF6308-6A95-4BC6-8078-D56576EDAA2B}"/>
              </a:ext>
            </a:extLst>
          </p:cNvPr>
          <p:cNvSpPr/>
          <p:nvPr/>
        </p:nvSpPr>
        <p:spPr>
          <a:xfrm>
            <a:off x="92685" y="298637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17D522-86FB-4A01-A0D5-FD0843923F97}"/>
              </a:ext>
            </a:extLst>
          </p:cNvPr>
          <p:cNvSpPr/>
          <p:nvPr/>
        </p:nvSpPr>
        <p:spPr>
          <a:xfrm>
            <a:off x="92685" y="282653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66FDB5-3F37-479C-B5A6-D7D5FED5834B}"/>
              </a:ext>
            </a:extLst>
          </p:cNvPr>
          <p:cNvSpPr/>
          <p:nvPr/>
        </p:nvSpPr>
        <p:spPr>
          <a:xfrm>
            <a:off x="95225" y="262751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8FF313-59D1-4467-A648-C4F0381550CD}"/>
              </a:ext>
            </a:extLst>
          </p:cNvPr>
          <p:cNvSpPr/>
          <p:nvPr/>
        </p:nvSpPr>
        <p:spPr>
          <a:xfrm>
            <a:off x="89059" y="242973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8B7D8A-46FC-481D-A320-20541F3CF6D6}"/>
              </a:ext>
            </a:extLst>
          </p:cNvPr>
          <p:cNvSpPr/>
          <p:nvPr/>
        </p:nvSpPr>
        <p:spPr>
          <a:xfrm>
            <a:off x="89059" y="226989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61032F-AC45-44FB-BA6E-653789A7CB9D}"/>
              </a:ext>
            </a:extLst>
          </p:cNvPr>
          <p:cNvSpPr/>
          <p:nvPr/>
        </p:nvSpPr>
        <p:spPr>
          <a:xfrm>
            <a:off x="91599" y="208683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C41B031-D0AF-4375-89E1-4E06A755543B}"/>
              </a:ext>
            </a:extLst>
          </p:cNvPr>
          <p:cNvSpPr/>
          <p:nvPr/>
        </p:nvSpPr>
        <p:spPr>
          <a:xfrm>
            <a:off x="89059" y="188300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19CED2-ED3F-4FBE-B2EF-34DB27890626}"/>
              </a:ext>
            </a:extLst>
          </p:cNvPr>
          <p:cNvSpPr/>
          <p:nvPr/>
        </p:nvSpPr>
        <p:spPr>
          <a:xfrm>
            <a:off x="89602" y="235023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E3AAE8F-1688-40CC-B426-D91C7C57CA05}"/>
              </a:ext>
            </a:extLst>
          </p:cNvPr>
          <p:cNvSpPr/>
          <p:nvPr/>
        </p:nvSpPr>
        <p:spPr>
          <a:xfrm>
            <a:off x="89602" y="219039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DCCC86-DA03-4B71-A741-4A0D993C395E}"/>
              </a:ext>
            </a:extLst>
          </p:cNvPr>
          <p:cNvSpPr/>
          <p:nvPr/>
        </p:nvSpPr>
        <p:spPr>
          <a:xfrm>
            <a:off x="92142" y="199137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331FDF0-9437-4588-B90E-345C66DE06A8}"/>
              </a:ext>
            </a:extLst>
          </p:cNvPr>
          <p:cNvSpPr/>
          <p:nvPr/>
        </p:nvSpPr>
        <p:spPr>
          <a:xfrm>
            <a:off x="89059" y="1806406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F63C8ED-850F-460D-B61B-503C8C78377D}"/>
              </a:ext>
            </a:extLst>
          </p:cNvPr>
          <p:cNvSpPr/>
          <p:nvPr/>
        </p:nvSpPr>
        <p:spPr>
          <a:xfrm>
            <a:off x="85976" y="1725917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1111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BB6F8387-5A57-4719-9161-32BB05AB57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93"/>
          <a:stretch/>
        </p:blipFill>
        <p:spPr>
          <a:xfrm>
            <a:off x="670983" y="3448009"/>
            <a:ext cx="5287433" cy="138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8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how close the digital output is to the input signal.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59B7F-99D4-4256-8E6C-D8E2741C60E5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>
            <a:off x="642620" y="3167008"/>
            <a:ext cx="4277995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>
            <a:off x="642620" y="1760828"/>
            <a:ext cx="4283567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B755A-30B8-4E8D-B89F-B7159514F361}"/>
              </a:ext>
            </a:extLst>
          </p:cNvPr>
          <p:cNvCxnSpPr>
            <a:cxnSpLocks/>
          </p:cNvCxnSpPr>
          <p:nvPr/>
        </p:nvCxnSpPr>
        <p:spPr>
          <a:xfrm>
            <a:off x="568652" y="24789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E2E3113-3D5A-4D84-8DDC-27912E80A20D}"/>
              </a:ext>
            </a:extLst>
          </p:cNvPr>
          <p:cNvSpPr/>
          <p:nvPr/>
        </p:nvSpPr>
        <p:spPr>
          <a:xfrm>
            <a:off x="450525" y="3189113"/>
            <a:ext cx="800100" cy="465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n=4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5386B4-20F1-4A85-9436-92951921F8FB}"/>
              </a:ext>
            </a:extLst>
          </p:cNvPr>
          <p:cNvCxnSpPr>
            <a:cxnSpLocks/>
          </p:cNvCxnSpPr>
          <p:nvPr/>
        </p:nvCxnSpPr>
        <p:spPr>
          <a:xfrm>
            <a:off x="576057" y="2848769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ECDCD1-C7C0-4F3B-AB31-0142551BFD03}"/>
              </a:ext>
            </a:extLst>
          </p:cNvPr>
          <p:cNvCxnSpPr>
            <a:cxnSpLocks/>
          </p:cNvCxnSpPr>
          <p:nvPr/>
        </p:nvCxnSpPr>
        <p:spPr>
          <a:xfrm>
            <a:off x="572296" y="212692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6C6D4AA-BF94-4500-A9C9-6B1CCB5A567D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783AE1-89D0-4E3C-8A5C-B08D95F7428C}"/>
              </a:ext>
            </a:extLst>
          </p:cNvPr>
          <p:cNvCxnSpPr>
            <a:cxnSpLocks/>
            <a:endCxn id="35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28D1968-77F3-40E9-A4AD-3A6B47B4B323}"/>
              </a:ext>
            </a:extLst>
          </p:cNvPr>
          <p:cNvSpPr/>
          <p:nvPr/>
        </p:nvSpPr>
        <p:spPr>
          <a:xfrm>
            <a:off x="1695266" y="3425322"/>
            <a:ext cx="1733733" cy="382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Sample=0100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F2116F-CBC5-47E8-9B32-2E78D8DF2683}"/>
              </a:ext>
            </a:extLst>
          </p:cNvPr>
          <p:cNvCxnSpPr>
            <a:cxnSpLocks/>
          </p:cNvCxnSpPr>
          <p:nvPr/>
        </p:nvCxnSpPr>
        <p:spPr>
          <a:xfrm>
            <a:off x="567927" y="266095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3B8DBA-108A-435F-BB01-B625C5CABD63}"/>
              </a:ext>
            </a:extLst>
          </p:cNvPr>
          <p:cNvCxnSpPr>
            <a:cxnSpLocks/>
          </p:cNvCxnSpPr>
          <p:nvPr/>
        </p:nvCxnSpPr>
        <p:spPr>
          <a:xfrm>
            <a:off x="567926" y="3022336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CD55FE-81A7-4C3C-88C6-B17C0725EC23}"/>
              </a:ext>
            </a:extLst>
          </p:cNvPr>
          <p:cNvCxnSpPr>
            <a:cxnSpLocks/>
          </p:cNvCxnSpPr>
          <p:nvPr/>
        </p:nvCxnSpPr>
        <p:spPr>
          <a:xfrm>
            <a:off x="570513" y="23174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1DC085-2F64-4020-A7F5-963321DC5B09}"/>
              </a:ext>
            </a:extLst>
          </p:cNvPr>
          <p:cNvCxnSpPr>
            <a:cxnSpLocks/>
          </p:cNvCxnSpPr>
          <p:nvPr/>
        </p:nvCxnSpPr>
        <p:spPr>
          <a:xfrm>
            <a:off x="570767" y="194174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96357D8-820E-4281-94F8-857218431FBA}"/>
              </a:ext>
            </a:extLst>
          </p:cNvPr>
          <p:cNvSpPr/>
          <p:nvPr/>
        </p:nvSpPr>
        <p:spPr>
          <a:xfrm>
            <a:off x="92142" y="306587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3E1BAC-E816-4847-9831-AAC704B41A3C}"/>
              </a:ext>
            </a:extLst>
          </p:cNvPr>
          <p:cNvSpPr/>
          <p:nvPr/>
        </p:nvSpPr>
        <p:spPr>
          <a:xfrm>
            <a:off x="92142" y="290603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129CE6-EBC2-43F8-B1DC-7853C77254BF}"/>
              </a:ext>
            </a:extLst>
          </p:cNvPr>
          <p:cNvSpPr/>
          <p:nvPr/>
        </p:nvSpPr>
        <p:spPr>
          <a:xfrm>
            <a:off x="94682" y="272297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D6F38-1EBC-4AB2-ACDA-295CE3CE58E1}"/>
              </a:ext>
            </a:extLst>
          </p:cNvPr>
          <p:cNvSpPr/>
          <p:nvPr/>
        </p:nvSpPr>
        <p:spPr>
          <a:xfrm>
            <a:off x="92142" y="251914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0110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BB6BB2-9484-42FC-A29F-ACE61DABBB59}"/>
              </a:ext>
            </a:extLst>
          </p:cNvPr>
          <p:cNvCxnSpPr>
            <a:cxnSpLocks/>
          </p:cNvCxnSpPr>
          <p:nvPr/>
        </p:nvCxnSpPr>
        <p:spPr>
          <a:xfrm>
            <a:off x="563224" y="25619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19259D-BE90-4701-A978-2BC4DCF9563D}"/>
              </a:ext>
            </a:extLst>
          </p:cNvPr>
          <p:cNvCxnSpPr>
            <a:cxnSpLocks/>
          </p:cNvCxnSpPr>
          <p:nvPr/>
        </p:nvCxnSpPr>
        <p:spPr>
          <a:xfrm>
            <a:off x="572748" y="293183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61380C-C5B8-40B3-9DC1-7C0A6FEAAD0F}"/>
              </a:ext>
            </a:extLst>
          </p:cNvPr>
          <p:cNvCxnSpPr>
            <a:cxnSpLocks/>
          </p:cNvCxnSpPr>
          <p:nvPr/>
        </p:nvCxnSpPr>
        <p:spPr>
          <a:xfrm>
            <a:off x="567926" y="221846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6AB0A6C-FA5B-40C2-88F3-547D89FB35C9}"/>
              </a:ext>
            </a:extLst>
          </p:cNvPr>
          <p:cNvCxnSpPr>
            <a:cxnSpLocks/>
          </p:cNvCxnSpPr>
          <p:nvPr/>
        </p:nvCxnSpPr>
        <p:spPr>
          <a:xfrm>
            <a:off x="570968" y="2749317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2A220E-9778-4276-9B7D-855F4702E38A}"/>
              </a:ext>
            </a:extLst>
          </p:cNvPr>
          <p:cNvCxnSpPr>
            <a:cxnSpLocks/>
          </p:cNvCxnSpPr>
          <p:nvPr/>
        </p:nvCxnSpPr>
        <p:spPr>
          <a:xfrm>
            <a:off x="569904" y="310540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0F5326-8ABB-4C7F-A4DC-6584EDE07865}"/>
              </a:ext>
            </a:extLst>
          </p:cNvPr>
          <p:cNvCxnSpPr>
            <a:cxnSpLocks/>
          </p:cNvCxnSpPr>
          <p:nvPr/>
        </p:nvCxnSpPr>
        <p:spPr>
          <a:xfrm>
            <a:off x="559795" y="24004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2FE61C-06DD-4ADC-B2F3-7492AB98FFC2}"/>
              </a:ext>
            </a:extLst>
          </p:cNvPr>
          <p:cNvCxnSpPr>
            <a:cxnSpLocks/>
          </p:cNvCxnSpPr>
          <p:nvPr/>
        </p:nvCxnSpPr>
        <p:spPr>
          <a:xfrm>
            <a:off x="563223" y="203328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912793A-4001-4095-97C2-D99D3A4FD502}"/>
              </a:ext>
            </a:extLst>
          </p:cNvPr>
          <p:cNvCxnSpPr>
            <a:cxnSpLocks/>
          </p:cNvCxnSpPr>
          <p:nvPr/>
        </p:nvCxnSpPr>
        <p:spPr>
          <a:xfrm>
            <a:off x="566054" y="184278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4DF6308-6A95-4BC6-8078-D56576EDAA2B}"/>
              </a:ext>
            </a:extLst>
          </p:cNvPr>
          <p:cNvSpPr/>
          <p:nvPr/>
        </p:nvSpPr>
        <p:spPr>
          <a:xfrm>
            <a:off x="92685" y="298637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17D522-86FB-4A01-A0D5-FD0843923F97}"/>
              </a:ext>
            </a:extLst>
          </p:cNvPr>
          <p:cNvSpPr/>
          <p:nvPr/>
        </p:nvSpPr>
        <p:spPr>
          <a:xfrm>
            <a:off x="92685" y="282653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66FDB5-3F37-479C-B5A6-D7D5FED5834B}"/>
              </a:ext>
            </a:extLst>
          </p:cNvPr>
          <p:cNvSpPr/>
          <p:nvPr/>
        </p:nvSpPr>
        <p:spPr>
          <a:xfrm>
            <a:off x="95225" y="262751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8FF313-59D1-4467-A648-C4F0381550CD}"/>
              </a:ext>
            </a:extLst>
          </p:cNvPr>
          <p:cNvSpPr/>
          <p:nvPr/>
        </p:nvSpPr>
        <p:spPr>
          <a:xfrm>
            <a:off x="89059" y="242973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8B7D8A-46FC-481D-A320-20541F3CF6D6}"/>
              </a:ext>
            </a:extLst>
          </p:cNvPr>
          <p:cNvSpPr/>
          <p:nvPr/>
        </p:nvSpPr>
        <p:spPr>
          <a:xfrm>
            <a:off x="89059" y="226989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61032F-AC45-44FB-BA6E-653789A7CB9D}"/>
              </a:ext>
            </a:extLst>
          </p:cNvPr>
          <p:cNvSpPr/>
          <p:nvPr/>
        </p:nvSpPr>
        <p:spPr>
          <a:xfrm>
            <a:off x="91599" y="208683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C41B031-D0AF-4375-89E1-4E06A755543B}"/>
              </a:ext>
            </a:extLst>
          </p:cNvPr>
          <p:cNvSpPr/>
          <p:nvPr/>
        </p:nvSpPr>
        <p:spPr>
          <a:xfrm>
            <a:off x="89059" y="188300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19CED2-ED3F-4FBE-B2EF-34DB27890626}"/>
              </a:ext>
            </a:extLst>
          </p:cNvPr>
          <p:cNvSpPr/>
          <p:nvPr/>
        </p:nvSpPr>
        <p:spPr>
          <a:xfrm>
            <a:off x="89602" y="235023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E3AAE8F-1688-40CC-B426-D91C7C57CA05}"/>
              </a:ext>
            </a:extLst>
          </p:cNvPr>
          <p:cNvSpPr/>
          <p:nvPr/>
        </p:nvSpPr>
        <p:spPr>
          <a:xfrm>
            <a:off x="89602" y="219039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DCCC86-DA03-4B71-A741-4A0D993C395E}"/>
              </a:ext>
            </a:extLst>
          </p:cNvPr>
          <p:cNvSpPr/>
          <p:nvPr/>
        </p:nvSpPr>
        <p:spPr>
          <a:xfrm>
            <a:off x="92142" y="199137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331FDF0-9437-4588-B90E-345C66DE06A8}"/>
              </a:ext>
            </a:extLst>
          </p:cNvPr>
          <p:cNvSpPr/>
          <p:nvPr/>
        </p:nvSpPr>
        <p:spPr>
          <a:xfrm>
            <a:off x="89059" y="1806406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F63C8ED-850F-460D-B61B-503C8C78377D}"/>
              </a:ext>
            </a:extLst>
          </p:cNvPr>
          <p:cNvSpPr/>
          <p:nvPr/>
        </p:nvSpPr>
        <p:spPr>
          <a:xfrm>
            <a:off x="85976" y="1725917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1111</a:t>
            </a:r>
          </a:p>
        </p:txBody>
      </p:sp>
    </p:spTree>
    <p:extLst>
      <p:ext uri="{BB962C8B-B14F-4D97-AF65-F5344CB8AC3E}">
        <p14:creationId xmlns:p14="http://schemas.microsoft.com/office/powerpoint/2010/main" val="1098346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how close the digital output is to the input signal.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design, an ADC will only ever be able </a:t>
            </a:r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get within </a:t>
            </a:r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+/- ½ LSB 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original </a:t>
            </a:r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analog value.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59B7F-99D4-4256-8E6C-D8E2741C60E5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>
            <a:off x="642620" y="3167008"/>
            <a:ext cx="4277995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>
            <a:off x="642620" y="1760828"/>
            <a:ext cx="4283567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B755A-30B8-4E8D-B89F-B7159514F361}"/>
              </a:ext>
            </a:extLst>
          </p:cNvPr>
          <p:cNvCxnSpPr>
            <a:cxnSpLocks/>
          </p:cNvCxnSpPr>
          <p:nvPr/>
        </p:nvCxnSpPr>
        <p:spPr>
          <a:xfrm>
            <a:off x="568652" y="24789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E2E3113-3D5A-4D84-8DDC-27912E80A20D}"/>
              </a:ext>
            </a:extLst>
          </p:cNvPr>
          <p:cNvSpPr/>
          <p:nvPr/>
        </p:nvSpPr>
        <p:spPr>
          <a:xfrm>
            <a:off x="450525" y="3189113"/>
            <a:ext cx="800100" cy="465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n=4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5386B4-20F1-4A85-9436-92951921F8FB}"/>
              </a:ext>
            </a:extLst>
          </p:cNvPr>
          <p:cNvCxnSpPr>
            <a:cxnSpLocks/>
          </p:cNvCxnSpPr>
          <p:nvPr/>
        </p:nvCxnSpPr>
        <p:spPr>
          <a:xfrm>
            <a:off x="576057" y="2848769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ECDCD1-C7C0-4F3B-AB31-0142551BFD03}"/>
              </a:ext>
            </a:extLst>
          </p:cNvPr>
          <p:cNvCxnSpPr>
            <a:cxnSpLocks/>
          </p:cNvCxnSpPr>
          <p:nvPr/>
        </p:nvCxnSpPr>
        <p:spPr>
          <a:xfrm>
            <a:off x="572296" y="212692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6C6D4AA-BF94-4500-A9C9-6B1CCB5A567D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783AE1-89D0-4E3C-8A5C-B08D95F7428C}"/>
              </a:ext>
            </a:extLst>
          </p:cNvPr>
          <p:cNvCxnSpPr>
            <a:cxnSpLocks/>
            <a:endCxn id="35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28D1968-77F3-40E9-A4AD-3A6B47B4B323}"/>
              </a:ext>
            </a:extLst>
          </p:cNvPr>
          <p:cNvSpPr/>
          <p:nvPr/>
        </p:nvSpPr>
        <p:spPr>
          <a:xfrm>
            <a:off x="1695266" y="3425322"/>
            <a:ext cx="1733733" cy="382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Sample=0100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F2116F-CBC5-47E8-9B32-2E78D8DF2683}"/>
              </a:ext>
            </a:extLst>
          </p:cNvPr>
          <p:cNvCxnSpPr>
            <a:cxnSpLocks/>
          </p:cNvCxnSpPr>
          <p:nvPr/>
        </p:nvCxnSpPr>
        <p:spPr>
          <a:xfrm>
            <a:off x="567927" y="266095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3B8DBA-108A-435F-BB01-B625C5CABD63}"/>
              </a:ext>
            </a:extLst>
          </p:cNvPr>
          <p:cNvCxnSpPr>
            <a:cxnSpLocks/>
          </p:cNvCxnSpPr>
          <p:nvPr/>
        </p:nvCxnSpPr>
        <p:spPr>
          <a:xfrm>
            <a:off x="567926" y="3022336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CD55FE-81A7-4C3C-88C6-B17C0725EC23}"/>
              </a:ext>
            </a:extLst>
          </p:cNvPr>
          <p:cNvCxnSpPr>
            <a:cxnSpLocks/>
          </p:cNvCxnSpPr>
          <p:nvPr/>
        </p:nvCxnSpPr>
        <p:spPr>
          <a:xfrm>
            <a:off x="570513" y="23174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1DC085-2F64-4020-A7F5-963321DC5B09}"/>
              </a:ext>
            </a:extLst>
          </p:cNvPr>
          <p:cNvCxnSpPr>
            <a:cxnSpLocks/>
          </p:cNvCxnSpPr>
          <p:nvPr/>
        </p:nvCxnSpPr>
        <p:spPr>
          <a:xfrm>
            <a:off x="570767" y="194174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96357D8-820E-4281-94F8-857218431FBA}"/>
              </a:ext>
            </a:extLst>
          </p:cNvPr>
          <p:cNvSpPr/>
          <p:nvPr/>
        </p:nvSpPr>
        <p:spPr>
          <a:xfrm>
            <a:off x="92142" y="306587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3E1BAC-E816-4847-9831-AAC704B41A3C}"/>
              </a:ext>
            </a:extLst>
          </p:cNvPr>
          <p:cNvSpPr/>
          <p:nvPr/>
        </p:nvSpPr>
        <p:spPr>
          <a:xfrm>
            <a:off x="92142" y="290603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129CE6-EBC2-43F8-B1DC-7853C77254BF}"/>
              </a:ext>
            </a:extLst>
          </p:cNvPr>
          <p:cNvSpPr/>
          <p:nvPr/>
        </p:nvSpPr>
        <p:spPr>
          <a:xfrm>
            <a:off x="94682" y="272297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D6F38-1EBC-4AB2-ACDA-295CE3CE58E1}"/>
              </a:ext>
            </a:extLst>
          </p:cNvPr>
          <p:cNvSpPr/>
          <p:nvPr/>
        </p:nvSpPr>
        <p:spPr>
          <a:xfrm>
            <a:off x="92142" y="251914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0110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BB6BB2-9484-42FC-A29F-ACE61DABBB59}"/>
              </a:ext>
            </a:extLst>
          </p:cNvPr>
          <p:cNvCxnSpPr>
            <a:cxnSpLocks/>
          </p:cNvCxnSpPr>
          <p:nvPr/>
        </p:nvCxnSpPr>
        <p:spPr>
          <a:xfrm>
            <a:off x="563224" y="25619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19259D-BE90-4701-A978-2BC4DCF9563D}"/>
              </a:ext>
            </a:extLst>
          </p:cNvPr>
          <p:cNvCxnSpPr>
            <a:cxnSpLocks/>
          </p:cNvCxnSpPr>
          <p:nvPr/>
        </p:nvCxnSpPr>
        <p:spPr>
          <a:xfrm>
            <a:off x="572748" y="293183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61380C-C5B8-40B3-9DC1-7C0A6FEAAD0F}"/>
              </a:ext>
            </a:extLst>
          </p:cNvPr>
          <p:cNvCxnSpPr>
            <a:cxnSpLocks/>
          </p:cNvCxnSpPr>
          <p:nvPr/>
        </p:nvCxnSpPr>
        <p:spPr>
          <a:xfrm>
            <a:off x="567926" y="221846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6AB0A6C-FA5B-40C2-88F3-547D89FB35C9}"/>
              </a:ext>
            </a:extLst>
          </p:cNvPr>
          <p:cNvCxnSpPr>
            <a:cxnSpLocks/>
          </p:cNvCxnSpPr>
          <p:nvPr/>
        </p:nvCxnSpPr>
        <p:spPr>
          <a:xfrm>
            <a:off x="570968" y="2749317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2A220E-9778-4276-9B7D-855F4702E38A}"/>
              </a:ext>
            </a:extLst>
          </p:cNvPr>
          <p:cNvCxnSpPr>
            <a:cxnSpLocks/>
          </p:cNvCxnSpPr>
          <p:nvPr/>
        </p:nvCxnSpPr>
        <p:spPr>
          <a:xfrm>
            <a:off x="569904" y="310540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0F5326-8ABB-4C7F-A4DC-6584EDE07865}"/>
              </a:ext>
            </a:extLst>
          </p:cNvPr>
          <p:cNvCxnSpPr>
            <a:cxnSpLocks/>
          </p:cNvCxnSpPr>
          <p:nvPr/>
        </p:nvCxnSpPr>
        <p:spPr>
          <a:xfrm>
            <a:off x="559795" y="24004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2FE61C-06DD-4ADC-B2F3-7492AB98FFC2}"/>
              </a:ext>
            </a:extLst>
          </p:cNvPr>
          <p:cNvCxnSpPr>
            <a:cxnSpLocks/>
          </p:cNvCxnSpPr>
          <p:nvPr/>
        </p:nvCxnSpPr>
        <p:spPr>
          <a:xfrm>
            <a:off x="563223" y="203328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912793A-4001-4095-97C2-D99D3A4FD502}"/>
              </a:ext>
            </a:extLst>
          </p:cNvPr>
          <p:cNvCxnSpPr>
            <a:cxnSpLocks/>
          </p:cNvCxnSpPr>
          <p:nvPr/>
        </p:nvCxnSpPr>
        <p:spPr>
          <a:xfrm>
            <a:off x="566054" y="184278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4DF6308-6A95-4BC6-8078-D56576EDAA2B}"/>
              </a:ext>
            </a:extLst>
          </p:cNvPr>
          <p:cNvSpPr/>
          <p:nvPr/>
        </p:nvSpPr>
        <p:spPr>
          <a:xfrm>
            <a:off x="92685" y="298637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17D522-86FB-4A01-A0D5-FD0843923F97}"/>
              </a:ext>
            </a:extLst>
          </p:cNvPr>
          <p:cNvSpPr/>
          <p:nvPr/>
        </p:nvSpPr>
        <p:spPr>
          <a:xfrm>
            <a:off x="92685" y="282653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66FDB5-3F37-479C-B5A6-D7D5FED5834B}"/>
              </a:ext>
            </a:extLst>
          </p:cNvPr>
          <p:cNvSpPr/>
          <p:nvPr/>
        </p:nvSpPr>
        <p:spPr>
          <a:xfrm>
            <a:off x="95225" y="262751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8FF313-59D1-4467-A648-C4F0381550CD}"/>
              </a:ext>
            </a:extLst>
          </p:cNvPr>
          <p:cNvSpPr/>
          <p:nvPr/>
        </p:nvSpPr>
        <p:spPr>
          <a:xfrm>
            <a:off x="89059" y="242973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8B7D8A-46FC-481D-A320-20541F3CF6D6}"/>
              </a:ext>
            </a:extLst>
          </p:cNvPr>
          <p:cNvSpPr/>
          <p:nvPr/>
        </p:nvSpPr>
        <p:spPr>
          <a:xfrm>
            <a:off x="89059" y="226989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61032F-AC45-44FB-BA6E-653789A7CB9D}"/>
              </a:ext>
            </a:extLst>
          </p:cNvPr>
          <p:cNvSpPr/>
          <p:nvPr/>
        </p:nvSpPr>
        <p:spPr>
          <a:xfrm>
            <a:off x="91599" y="208683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C41B031-D0AF-4375-89E1-4E06A755543B}"/>
              </a:ext>
            </a:extLst>
          </p:cNvPr>
          <p:cNvSpPr/>
          <p:nvPr/>
        </p:nvSpPr>
        <p:spPr>
          <a:xfrm>
            <a:off x="89059" y="188300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19CED2-ED3F-4FBE-B2EF-34DB27890626}"/>
              </a:ext>
            </a:extLst>
          </p:cNvPr>
          <p:cNvSpPr/>
          <p:nvPr/>
        </p:nvSpPr>
        <p:spPr>
          <a:xfrm>
            <a:off x="89602" y="235023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E3AAE8F-1688-40CC-B426-D91C7C57CA05}"/>
              </a:ext>
            </a:extLst>
          </p:cNvPr>
          <p:cNvSpPr/>
          <p:nvPr/>
        </p:nvSpPr>
        <p:spPr>
          <a:xfrm>
            <a:off x="89602" y="219039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DCCC86-DA03-4B71-A741-4A0D993C395E}"/>
              </a:ext>
            </a:extLst>
          </p:cNvPr>
          <p:cNvSpPr/>
          <p:nvPr/>
        </p:nvSpPr>
        <p:spPr>
          <a:xfrm>
            <a:off x="92142" y="199137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331FDF0-9437-4588-B90E-345C66DE06A8}"/>
              </a:ext>
            </a:extLst>
          </p:cNvPr>
          <p:cNvSpPr/>
          <p:nvPr/>
        </p:nvSpPr>
        <p:spPr>
          <a:xfrm>
            <a:off x="89059" y="1806406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F63C8ED-850F-460D-B61B-503C8C78377D}"/>
              </a:ext>
            </a:extLst>
          </p:cNvPr>
          <p:cNvSpPr/>
          <p:nvPr/>
        </p:nvSpPr>
        <p:spPr>
          <a:xfrm>
            <a:off x="85976" y="1725917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691FD-EC3A-49F8-8166-019C676B1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776" y="4361410"/>
            <a:ext cx="2484523" cy="308054"/>
          </a:xfrm>
          <a:prstGeom prst="rect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52884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59B7F-99D4-4256-8E6C-D8E2741C60E5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>
            <a:off x="642620" y="3167008"/>
            <a:ext cx="4277995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>
            <a:off x="642620" y="1760828"/>
            <a:ext cx="4283567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B755A-30B8-4E8D-B89F-B7159514F361}"/>
              </a:ext>
            </a:extLst>
          </p:cNvPr>
          <p:cNvCxnSpPr>
            <a:cxnSpLocks/>
          </p:cNvCxnSpPr>
          <p:nvPr/>
        </p:nvCxnSpPr>
        <p:spPr>
          <a:xfrm>
            <a:off x="568652" y="24789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5386B4-20F1-4A85-9436-92951921F8FB}"/>
              </a:ext>
            </a:extLst>
          </p:cNvPr>
          <p:cNvCxnSpPr>
            <a:cxnSpLocks/>
          </p:cNvCxnSpPr>
          <p:nvPr/>
        </p:nvCxnSpPr>
        <p:spPr>
          <a:xfrm>
            <a:off x="576057" y="2848769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ECDCD1-C7C0-4F3B-AB31-0142551BFD03}"/>
              </a:ext>
            </a:extLst>
          </p:cNvPr>
          <p:cNvCxnSpPr>
            <a:cxnSpLocks/>
          </p:cNvCxnSpPr>
          <p:nvPr/>
        </p:nvCxnSpPr>
        <p:spPr>
          <a:xfrm>
            <a:off x="572296" y="212692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6C6D4AA-BF94-4500-A9C9-6B1CCB5A567D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783AE1-89D0-4E3C-8A5C-B08D95F7428C}"/>
              </a:ext>
            </a:extLst>
          </p:cNvPr>
          <p:cNvCxnSpPr>
            <a:cxnSpLocks/>
            <a:endCxn id="35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F2116F-CBC5-47E8-9B32-2E78D8DF2683}"/>
              </a:ext>
            </a:extLst>
          </p:cNvPr>
          <p:cNvCxnSpPr>
            <a:cxnSpLocks/>
          </p:cNvCxnSpPr>
          <p:nvPr/>
        </p:nvCxnSpPr>
        <p:spPr>
          <a:xfrm>
            <a:off x="567927" y="266095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3B8DBA-108A-435F-BB01-B625C5CABD63}"/>
              </a:ext>
            </a:extLst>
          </p:cNvPr>
          <p:cNvCxnSpPr>
            <a:cxnSpLocks/>
          </p:cNvCxnSpPr>
          <p:nvPr/>
        </p:nvCxnSpPr>
        <p:spPr>
          <a:xfrm>
            <a:off x="567926" y="3022336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CD55FE-81A7-4C3C-88C6-B17C0725EC23}"/>
              </a:ext>
            </a:extLst>
          </p:cNvPr>
          <p:cNvCxnSpPr>
            <a:cxnSpLocks/>
          </p:cNvCxnSpPr>
          <p:nvPr/>
        </p:nvCxnSpPr>
        <p:spPr>
          <a:xfrm>
            <a:off x="570513" y="23174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1DC085-2F64-4020-A7F5-963321DC5B09}"/>
              </a:ext>
            </a:extLst>
          </p:cNvPr>
          <p:cNvCxnSpPr>
            <a:cxnSpLocks/>
          </p:cNvCxnSpPr>
          <p:nvPr/>
        </p:nvCxnSpPr>
        <p:spPr>
          <a:xfrm>
            <a:off x="570767" y="194174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96357D8-820E-4281-94F8-857218431FBA}"/>
              </a:ext>
            </a:extLst>
          </p:cNvPr>
          <p:cNvSpPr/>
          <p:nvPr/>
        </p:nvSpPr>
        <p:spPr>
          <a:xfrm>
            <a:off x="92142" y="306587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3E1BAC-E816-4847-9831-AAC704B41A3C}"/>
              </a:ext>
            </a:extLst>
          </p:cNvPr>
          <p:cNvSpPr/>
          <p:nvPr/>
        </p:nvSpPr>
        <p:spPr>
          <a:xfrm>
            <a:off x="92142" y="290603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129CE6-EBC2-43F8-B1DC-7853C77254BF}"/>
              </a:ext>
            </a:extLst>
          </p:cNvPr>
          <p:cNvSpPr/>
          <p:nvPr/>
        </p:nvSpPr>
        <p:spPr>
          <a:xfrm>
            <a:off x="94682" y="272297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D6F38-1EBC-4AB2-ACDA-295CE3CE58E1}"/>
              </a:ext>
            </a:extLst>
          </p:cNvPr>
          <p:cNvSpPr/>
          <p:nvPr/>
        </p:nvSpPr>
        <p:spPr>
          <a:xfrm>
            <a:off x="92142" y="251914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0110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BB6BB2-9484-42FC-A29F-ACE61DABBB59}"/>
              </a:ext>
            </a:extLst>
          </p:cNvPr>
          <p:cNvCxnSpPr>
            <a:cxnSpLocks/>
          </p:cNvCxnSpPr>
          <p:nvPr/>
        </p:nvCxnSpPr>
        <p:spPr>
          <a:xfrm>
            <a:off x="563224" y="25619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19259D-BE90-4701-A978-2BC4DCF9563D}"/>
              </a:ext>
            </a:extLst>
          </p:cNvPr>
          <p:cNvCxnSpPr>
            <a:cxnSpLocks/>
          </p:cNvCxnSpPr>
          <p:nvPr/>
        </p:nvCxnSpPr>
        <p:spPr>
          <a:xfrm>
            <a:off x="572748" y="293183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61380C-C5B8-40B3-9DC1-7C0A6FEAAD0F}"/>
              </a:ext>
            </a:extLst>
          </p:cNvPr>
          <p:cNvCxnSpPr>
            <a:cxnSpLocks/>
          </p:cNvCxnSpPr>
          <p:nvPr/>
        </p:nvCxnSpPr>
        <p:spPr>
          <a:xfrm>
            <a:off x="567926" y="221846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6AB0A6C-FA5B-40C2-88F3-547D89FB35C9}"/>
              </a:ext>
            </a:extLst>
          </p:cNvPr>
          <p:cNvCxnSpPr>
            <a:cxnSpLocks/>
          </p:cNvCxnSpPr>
          <p:nvPr/>
        </p:nvCxnSpPr>
        <p:spPr>
          <a:xfrm>
            <a:off x="570968" y="2749317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2A220E-9778-4276-9B7D-855F4702E38A}"/>
              </a:ext>
            </a:extLst>
          </p:cNvPr>
          <p:cNvCxnSpPr>
            <a:cxnSpLocks/>
          </p:cNvCxnSpPr>
          <p:nvPr/>
        </p:nvCxnSpPr>
        <p:spPr>
          <a:xfrm>
            <a:off x="569904" y="310540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0F5326-8ABB-4C7F-A4DC-6584EDE07865}"/>
              </a:ext>
            </a:extLst>
          </p:cNvPr>
          <p:cNvCxnSpPr>
            <a:cxnSpLocks/>
          </p:cNvCxnSpPr>
          <p:nvPr/>
        </p:nvCxnSpPr>
        <p:spPr>
          <a:xfrm>
            <a:off x="559795" y="24004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2FE61C-06DD-4ADC-B2F3-7492AB98FFC2}"/>
              </a:ext>
            </a:extLst>
          </p:cNvPr>
          <p:cNvCxnSpPr>
            <a:cxnSpLocks/>
          </p:cNvCxnSpPr>
          <p:nvPr/>
        </p:nvCxnSpPr>
        <p:spPr>
          <a:xfrm>
            <a:off x="563223" y="203328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912793A-4001-4095-97C2-D99D3A4FD502}"/>
              </a:ext>
            </a:extLst>
          </p:cNvPr>
          <p:cNvCxnSpPr>
            <a:cxnSpLocks/>
          </p:cNvCxnSpPr>
          <p:nvPr/>
        </p:nvCxnSpPr>
        <p:spPr>
          <a:xfrm>
            <a:off x="566054" y="184278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4DF6308-6A95-4BC6-8078-D56576EDAA2B}"/>
              </a:ext>
            </a:extLst>
          </p:cNvPr>
          <p:cNvSpPr/>
          <p:nvPr/>
        </p:nvSpPr>
        <p:spPr>
          <a:xfrm>
            <a:off x="92685" y="298637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17D522-86FB-4A01-A0D5-FD0843923F97}"/>
              </a:ext>
            </a:extLst>
          </p:cNvPr>
          <p:cNvSpPr/>
          <p:nvPr/>
        </p:nvSpPr>
        <p:spPr>
          <a:xfrm>
            <a:off x="92685" y="282653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66FDB5-3F37-479C-B5A6-D7D5FED5834B}"/>
              </a:ext>
            </a:extLst>
          </p:cNvPr>
          <p:cNvSpPr/>
          <p:nvPr/>
        </p:nvSpPr>
        <p:spPr>
          <a:xfrm>
            <a:off x="95225" y="262751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8FF313-59D1-4467-A648-C4F0381550CD}"/>
              </a:ext>
            </a:extLst>
          </p:cNvPr>
          <p:cNvSpPr/>
          <p:nvPr/>
        </p:nvSpPr>
        <p:spPr>
          <a:xfrm>
            <a:off x="89059" y="242973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8B7D8A-46FC-481D-A320-20541F3CF6D6}"/>
              </a:ext>
            </a:extLst>
          </p:cNvPr>
          <p:cNvSpPr/>
          <p:nvPr/>
        </p:nvSpPr>
        <p:spPr>
          <a:xfrm>
            <a:off x="89059" y="226989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61032F-AC45-44FB-BA6E-653789A7CB9D}"/>
              </a:ext>
            </a:extLst>
          </p:cNvPr>
          <p:cNvSpPr/>
          <p:nvPr/>
        </p:nvSpPr>
        <p:spPr>
          <a:xfrm>
            <a:off x="91599" y="208683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C41B031-D0AF-4375-89E1-4E06A755543B}"/>
              </a:ext>
            </a:extLst>
          </p:cNvPr>
          <p:cNvSpPr/>
          <p:nvPr/>
        </p:nvSpPr>
        <p:spPr>
          <a:xfrm>
            <a:off x="89059" y="188300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19CED2-ED3F-4FBE-B2EF-34DB27890626}"/>
              </a:ext>
            </a:extLst>
          </p:cNvPr>
          <p:cNvSpPr/>
          <p:nvPr/>
        </p:nvSpPr>
        <p:spPr>
          <a:xfrm>
            <a:off x="89602" y="235023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E3AAE8F-1688-40CC-B426-D91C7C57CA05}"/>
              </a:ext>
            </a:extLst>
          </p:cNvPr>
          <p:cNvSpPr/>
          <p:nvPr/>
        </p:nvSpPr>
        <p:spPr>
          <a:xfrm>
            <a:off x="89602" y="219039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DCCC86-DA03-4B71-A741-4A0D993C395E}"/>
              </a:ext>
            </a:extLst>
          </p:cNvPr>
          <p:cNvSpPr/>
          <p:nvPr/>
        </p:nvSpPr>
        <p:spPr>
          <a:xfrm>
            <a:off x="92142" y="199137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331FDF0-9437-4588-B90E-345C66DE06A8}"/>
              </a:ext>
            </a:extLst>
          </p:cNvPr>
          <p:cNvSpPr/>
          <p:nvPr/>
        </p:nvSpPr>
        <p:spPr>
          <a:xfrm>
            <a:off x="89059" y="1806406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F63C8ED-850F-460D-B61B-503C8C78377D}"/>
              </a:ext>
            </a:extLst>
          </p:cNvPr>
          <p:cNvSpPr/>
          <p:nvPr/>
        </p:nvSpPr>
        <p:spPr>
          <a:xfrm>
            <a:off x="85976" y="1725917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1111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2420D75E-B738-40DA-96BA-11F011D116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91"/>
          <a:stretch/>
        </p:blipFill>
        <p:spPr>
          <a:xfrm>
            <a:off x="642620" y="3528136"/>
            <a:ext cx="5541433" cy="128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54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voltage can be sampled over time to create a list of digital values.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59B7F-99D4-4256-8E6C-D8E2741C60E5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>
            <a:off x="642620" y="3167008"/>
            <a:ext cx="4277995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>
            <a:off x="642620" y="1760828"/>
            <a:ext cx="4283567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B755A-30B8-4E8D-B89F-B7159514F361}"/>
              </a:ext>
            </a:extLst>
          </p:cNvPr>
          <p:cNvCxnSpPr>
            <a:cxnSpLocks/>
          </p:cNvCxnSpPr>
          <p:nvPr/>
        </p:nvCxnSpPr>
        <p:spPr>
          <a:xfrm>
            <a:off x="568652" y="24789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E2E3113-3D5A-4D84-8DDC-27912E80A20D}"/>
              </a:ext>
            </a:extLst>
          </p:cNvPr>
          <p:cNvSpPr/>
          <p:nvPr/>
        </p:nvSpPr>
        <p:spPr>
          <a:xfrm>
            <a:off x="450525" y="3189113"/>
            <a:ext cx="800100" cy="465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n=4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5386B4-20F1-4A85-9436-92951921F8FB}"/>
              </a:ext>
            </a:extLst>
          </p:cNvPr>
          <p:cNvCxnSpPr>
            <a:cxnSpLocks/>
          </p:cNvCxnSpPr>
          <p:nvPr/>
        </p:nvCxnSpPr>
        <p:spPr>
          <a:xfrm>
            <a:off x="576057" y="2848769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ECDCD1-C7C0-4F3B-AB31-0142551BFD03}"/>
              </a:ext>
            </a:extLst>
          </p:cNvPr>
          <p:cNvCxnSpPr>
            <a:cxnSpLocks/>
          </p:cNvCxnSpPr>
          <p:nvPr/>
        </p:nvCxnSpPr>
        <p:spPr>
          <a:xfrm>
            <a:off x="572296" y="212692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6C6D4AA-BF94-4500-A9C9-6B1CCB5A567D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783AE1-89D0-4E3C-8A5C-B08D95F7428C}"/>
              </a:ext>
            </a:extLst>
          </p:cNvPr>
          <p:cNvCxnSpPr>
            <a:cxnSpLocks/>
            <a:endCxn id="35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28D1968-77F3-40E9-A4AD-3A6B47B4B323}"/>
              </a:ext>
            </a:extLst>
          </p:cNvPr>
          <p:cNvSpPr/>
          <p:nvPr/>
        </p:nvSpPr>
        <p:spPr>
          <a:xfrm>
            <a:off x="2144260" y="3204073"/>
            <a:ext cx="499669" cy="382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F2116F-CBC5-47E8-9B32-2E78D8DF2683}"/>
              </a:ext>
            </a:extLst>
          </p:cNvPr>
          <p:cNvCxnSpPr>
            <a:cxnSpLocks/>
          </p:cNvCxnSpPr>
          <p:nvPr/>
        </p:nvCxnSpPr>
        <p:spPr>
          <a:xfrm>
            <a:off x="567927" y="266095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3B8DBA-108A-435F-BB01-B625C5CABD63}"/>
              </a:ext>
            </a:extLst>
          </p:cNvPr>
          <p:cNvCxnSpPr>
            <a:cxnSpLocks/>
          </p:cNvCxnSpPr>
          <p:nvPr/>
        </p:nvCxnSpPr>
        <p:spPr>
          <a:xfrm>
            <a:off x="567926" y="3022336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CD55FE-81A7-4C3C-88C6-B17C0725EC23}"/>
              </a:ext>
            </a:extLst>
          </p:cNvPr>
          <p:cNvCxnSpPr>
            <a:cxnSpLocks/>
          </p:cNvCxnSpPr>
          <p:nvPr/>
        </p:nvCxnSpPr>
        <p:spPr>
          <a:xfrm>
            <a:off x="570513" y="23174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1DC085-2F64-4020-A7F5-963321DC5B09}"/>
              </a:ext>
            </a:extLst>
          </p:cNvPr>
          <p:cNvCxnSpPr>
            <a:cxnSpLocks/>
          </p:cNvCxnSpPr>
          <p:nvPr/>
        </p:nvCxnSpPr>
        <p:spPr>
          <a:xfrm>
            <a:off x="570767" y="194174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96357D8-820E-4281-94F8-857218431FBA}"/>
              </a:ext>
            </a:extLst>
          </p:cNvPr>
          <p:cNvSpPr/>
          <p:nvPr/>
        </p:nvSpPr>
        <p:spPr>
          <a:xfrm>
            <a:off x="92142" y="306587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3E1BAC-E816-4847-9831-AAC704B41A3C}"/>
              </a:ext>
            </a:extLst>
          </p:cNvPr>
          <p:cNvSpPr/>
          <p:nvPr/>
        </p:nvSpPr>
        <p:spPr>
          <a:xfrm>
            <a:off x="92142" y="290603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129CE6-EBC2-43F8-B1DC-7853C77254BF}"/>
              </a:ext>
            </a:extLst>
          </p:cNvPr>
          <p:cNvSpPr/>
          <p:nvPr/>
        </p:nvSpPr>
        <p:spPr>
          <a:xfrm>
            <a:off x="94682" y="272297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D6F38-1EBC-4AB2-ACDA-295CE3CE58E1}"/>
              </a:ext>
            </a:extLst>
          </p:cNvPr>
          <p:cNvSpPr/>
          <p:nvPr/>
        </p:nvSpPr>
        <p:spPr>
          <a:xfrm>
            <a:off x="92142" y="251914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0110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BB6BB2-9484-42FC-A29F-ACE61DABBB59}"/>
              </a:ext>
            </a:extLst>
          </p:cNvPr>
          <p:cNvCxnSpPr>
            <a:cxnSpLocks/>
          </p:cNvCxnSpPr>
          <p:nvPr/>
        </p:nvCxnSpPr>
        <p:spPr>
          <a:xfrm>
            <a:off x="563224" y="25619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19259D-BE90-4701-A978-2BC4DCF9563D}"/>
              </a:ext>
            </a:extLst>
          </p:cNvPr>
          <p:cNvCxnSpPr>
            <a:cxnSpLocks/>
          </p:cNvCxnSpPr>
          <p:nvPr/>
        </p:nvCxnSpPr>
        <p:spPr>
          <a:xfrm>
            <a:off x="572748" y="293183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61380C-C5B8-40B3-9DC1-7C0A6FEAAD0F}"/>
              </a:ext>
            </a:extLst>
          </p:cNvPr>
          <p:cNvCxnSpPr>
            <a:cxnSpLocks/>
          </p:cNvCxnSpPr>
          <p:nvPr/>
        </p:nvCxnSpPr>
        <p:spPr>
          <a:xfrm>
            <a:off x="567926" y="221846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6AB0A6C-FA5B-40C2-88F3-547D89FB35C9}"/>
              </a:ext>
            </a:extLst>
          </p:cNvPr>
          <p:cNvCxnSpPr>
            <a:cxnSpLocks/>
          </p:cNvCxnSpPr>
          <p:nvPr/>
        </p:nvCxnSpPr>
        <p:spPr>
          <a:xfrm>
            <a:off x="570968" y="2749317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2A220E-9778-4276-9B7D-855F4702E38A}"/>
              </a:ext>
            </a:extLst>
          </p:cNvPr>
          <p:cNvCxnSpPr>
            <a:cxnSpLocks/>
          </p:cNvCxnSpPr>
          <p:nvPr/>
        </p:nvCxnSpPr>
        <p:spPr>
          <a:xfrm>
            <a:off x="569904" y="310540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0F5326-8ABB-4C7F-A4DC-6584EDE07865}"/>
              </a:ext>
            </a:extLst>
          </p:cNvPr>
          <p:cNvCxnSpPr>
            <a:cxnSpLocks/>
          </p:cNvCxnSpPr>
          <p:nvPr/>
        </p:nvCxnSpPr>
        <p:spPr>
          <a:xfrm>
            <a:off x="559795" y="24004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2FE61C-06DD-4ADC-B2F3-7492AB98FFC2}"/>
              </a:ext>
            </a:extLst>
          </p:cNvPr>
          <p:cNvCxnSpPr>
            <a:cxnSpLocks/>
          </p:cNvCxnSpPr>
          <p:nvPr/>
        </p:nvCxnSpPr>
        <p:spPr>
          <a:xfrm>
            <a:off x="563223" y="203328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912793A-4001-4095-97C2-D99D3A4FD502}"/>
              </a:ext>
            </a:extLst>
          </p:cNvPr>
          <p:cNvCxnSpPr>
            <a:cxnSpLocks/>
          </p:cNvCxnSpPr>
          <p:nvPr/>
        </p:nvCxnSpPr>
        <p:spPr>
          <a:xfrm>
            <a:off x="566054" y="184278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4DF6308-6A95-4BC6-8078-D56576EDAA2B}"/>
              </a:ext>
            </a:extLst>
          </p:cNvPr>
          <p:cNvSpPr/>
          <p:nvPr/>
        </p:nvSpPr>
        <p:spPr>
          <a:xfrm>
            <a:off x="92685" y="298637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17D522-86FB-4A01-A0D5-FD0843923F97}"/>
              </a:ext>
            </a:extLst>
          </p:cNvPr>
          <p:cNvSpPr/>
          <p:nvPr/>
        </p:nvSpPr>
        <p:spPr>
          <a:xfrm>
            <a:off x="92685" y="282653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66FDB5-3F37-479C-B5A6-D7D5FED5834B}"/>
              </a:ext>
            </a:extLst>
          </p:cNvPr>
          <p:cNvSpPr/>
          <p:nvPr/>
        </p:nvSpPr>
        <p:spPr>
          <a:xfrm>
            <a:off x="95225" y="262751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8FF313-59D1-4467-A648-C4F0381550CD}"/>
              </a:ext>
            </a:extLst>
          </p:cNvPr>
          <p:cNvSpPr/>
          <p:nvPr/>
        </p:nvSpPr>
        <p:spPr>
          <a:xfrm>
            <a:off x="89059" y="242973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8B7D8A-46FC-481D-A320-20541F3CF6D6}"/>
              </a:ext>
            </a:extLst>
          </p:cNvPr>
          <p:cNvSpPr/>
          <p:nvPr/>
        </p:nvSpPr>
        <p:spPr>
          <a:xfrm>
            <a:off x="89059" y="226989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61032F-AC45-44FB-BA6E-653789A7CB9D}"/>
              </a:ext>
            </a:extLst>
          </p:cNvPr>
          <p:cNvSpPr/>
          <p:nvPr/>
        </p:nvSpPr>
        <p:spPr>
          <a:xfrm>
            <a:off x="91599" y="208683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C41B031-D0AF-4375-89E1-4E06A755543B}"/>
              </a:ext>
            </a:extLst>
          </p:cNvPr>
          <p:cNvSpPr/>
          <p:nvPr/>
        </p:nvSpPr>
        <p:spPr>
          <a:xfrm>
            <a:off x="89059" y="188300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19CED2-ED3F-4FBE-B2EF-34DB27890626}"/>
              </a:ext>
            </a:extLst>
          </p:cNvPr>
          <p:cNvSpPr/>
          <p:nvPr/>
        </p:nvSpPr>
        <p:spPr>
          <a:xfrm>
            <a:off x="89602" y="235023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E3AAE8F-1688-40CC-B426-D91C7C57CA05}"/>
              </a:ext>
            </a:extLst>
          </p:cNvPr>
          <p:cNvSpPr/>
          <p:nvPr/>
        </p:nvSpPr>
        <p:spPr>
          <a:xfrm>
            <a:off x="89602" y="219039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DCCC86-DA03-4B71-A741-4A0D993C395E}"/>
              </a:ext>
            </a:extLst>
          </p:cNvPr>
          <p:cNvSpPr/>
          <p:nvPr/>
        </p:nvSpPr>
        <p:spPr>
          <a:xfrm>
            <a:off x="92142" y="199137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331FDF0-9437-4588-B90E-345C66DE06A8}"/>
              </a:ext>
            </a:extLst>
          </p:cNvPr>
          <p:cNvSpPr/>
          <p:nvPr/>
        </p:nvSpPr>
        <p:spPr>
          <a:xfrm>
            <a:off x="89059" y="1806406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F63C8ED-850F-460D-B61B-503C8C78377D}"/>
              </a:ext>
            </a:extLst>
          </p:cNvPr>
          <p:cNvSpPr/>
          <p:nvPr/>
        </p:nvSpPr>
        <p:spPr>
          <a:xfrm>
            <a:off x="85976" y="1725917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1111</a:t>
            </a:r>
          </a:p>
        </p:txBody>
      </p:sp>
    </p:spTree>
    <p:extLst>
      <p:ext uri="{BB962C8B-B14F-4D97-AF65-F5344CB8AC3E}">
        <p14:creationId xmlns:p14="http://schemas.microsoft.com/office/powerpoint/2010/main" val="579256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voltage can be sampled over time to create a list of digital values.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>
            <a:off x="642620" y="3167008"/>
            <a:ext cx="4277995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>
            <a:off x="642620" y="1760828"/>
            <a:ext cx="4283567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B755A-30B8-4E8D-B89F-B7159514F361}"/>
              </a:ext>
            </a:extLst>
          </p:cNvPr>
          <p:cNvCxnSpPr>
            <a:cxnSpLocks/>
          </p:cNvCxnSpPr>
          <p:nvPr/>
        </p:nvCxnSpPr>
        <p:spPr>
          <a:xfrm>
            <a:off x="568652" y="24789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E2E3113-3D5A-4D84-8DDC-27912E80A20D}"/>
              </a:ext>
            </a:extLst>
          </p:cNvPr>
          <p:cNvSpPr/>
          <p:nvPr/>
        </p:nvSpPr>
        <p:spPr>
          <a:xfrm>
            <a:off x="450525" y="3189113"/>
            <a:ext cx="800100" cy="465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n=4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5386B4-20F1-4A85-9436-92951921F8FB}"/>
              </a:ext>
            </a:extLst>
          </p:cNvPr>
          <p:cNvCxnSpPr>
            <a:cxnSpLocks/>
          </p:cNvCxnSpPr>
          <p:nvPr/>
        </p:nvCxnSpPr>
        <p:spPr>
          <a:xfrm>
            <a:off x="576057" y="2848769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ECDCD1-C7C0-4F3B-AB31-0142551BFD03}"/>
              </a:ext>
            </a:extLst>
          </p:cNvPr>
          <p:cNvCxnSpPr>
            <a:cxnSpLocks/>
          </p:cNvCxnSpPr>
          <p:nvPr/>
        </p:nvCxnSpPr>
        <p:spPr>
          <a:xfrm>
            <a:off x="572296" y="212692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6C6D4AA-BF94-4500-A9C9-6B1CCB5A567D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783AE1-89D0-4E3C-8A5C-B08D95F7428C}"/>
              </a:ext>
            </a:extLst>
          </p:cNvPr>
          <p:cNvCxnSpPr>
            <a:cxnSpLocks/>
            <a:endCxn id="35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28D1968-77F3-40E9-A4AD-3A6B47B4B323}"/>
              </a:ext>
            </a:extLst>
          </p:cNvPr>
          <p:cNvSpPr/>
          <p:nvPr/>
        </p:nvSpPr>
        <p:spPr>
          <a:xfrm>
            <a:off x="2144260" y="3204073"/>
            <a:ext cx="499669" cy="382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F2116F-CBC5-47E8-9B32-2E78D8DF2683}"/>
              </a:ext>
            </a:extLst>
          </p:cNvPr>
          <p:cNvCxnSpPr>
            <a:cxnSpLocks/>
          </p:cNvCxnSpPr>
          <p:nvPr/>
        </p:nvCxnSpPr>
        <p:spPr>
          <a:xfrm>
            <a:off x="567927" y="266095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3B8DBA-108A-435F-BB01-B625C5CABD63}"/>
              </a:ext>
            </a:extLst>
          </p:cNvPr>
          <p:cNvCxnSpPr>
            <a:cxnSpLocks/>
          </p:cNvCxnSpPr>
          <p:nvPr/>
        </p:nvCxnSpPr>
        <p:spPr>
          <a:xfrm>
            <a:off x="567926" y="3022336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CD55FE-81A7-4C3C-88C6-B17C0725EC23}"/>
              </a:ext>
            </a:extLst>
          </p:cNvPr>
          <p:cNvCxnSpPr>
            <a:cxnSpLocks/>
          </p:cNvCxnSpPr>
          <p:nvPr/>
        </p:nvCxnSpPr>
        <p:spPr>
          <a:xfrm>
            <a:off x="570513" y="23174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1DC085-2F64-4020-A7F5-963321DC5B09}"/>
              </a:ext>
            </a:extLst>
          </p:cNvPr>
          <p:cNvCxnSpPr>
            <a:cxnSpLocks/>
          </p:cNvCxnSpPr>
          <p:nvPr/>
        </p:nvCxnSpPr>
        <p:spPr>
          <a:xfrm>
            <a:off x="570767" y="194174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96357D8-820E-4281-94F8-857218431FBA}"/>
              </a:ext>
            </a:extLst>
          </p:cNvPr>
          <p:cNvSpPr/>
          <p:nvPr/>
        </p:nvSpPr>
        <p:spPr>
          <a:xfrm>
            <a:off x="92142" y="306587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3E1BAC-E816-4847-9831-AAC704B41A3C}"/>
              </a:ext>
            </a:extLst>
          </p:cNvPr>
          <p:cNvSpPr/>
          <p:nvPr/>
        </p:nvSpPr>
        <p:spPr>
          <a:xfrm>
            <a:off x="92142" y="290603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129CE6-EBC2-43F8-B1DC-7853C77254BF}"/>
              </a:ext>
            </a:extLst>
          </p:cNvPr>
          <p:cNvSpPr/>
          <p:nvPr/>
        </p:nvSpPr>
        <p:spPr>
          <a:xfrm>
            <a:off x="94682" y="272297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D6F38-1EBC-4AB2-ACDA-295CE3CE58E1}"/>
              </a:ext>
            </a:extLst>
          </p:cNvPr>
          <p:cNvSpPr/>
          <p:nvPr/>
        </p:nvSpPr>
        <p:spPr>
          <a:xfrm>
            <a:off x="92142" y="251914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0110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BB6BB2-9484-42FC-A29F-ACE61DABBB59}"/>
              </a:ext>
            </a:extLst>
          </p:cNvPr>
          <p:cNvCxnSpPr>
            <a:cxnSpLocks/>
          </p:cNvCxnSpPr>
          <p:nvPr/>
        </p:nvCxnSpPr>
        <p:spPr>
          <a:xfrm>
            <a:off x="563224" y="25619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19259D-BE90-4701-A978-2BC4DCF9563D}"/>
              </a:ext>
            </a:extLst>
          </p:cNvPr>
          <p:cNvCxnSpPr>
            <a:cxnSpLocks/>
          </p:cNvCxnSpPr>
          <p:nvPr/>
        </p:nvCxnSpPr>
        <p:spPr>
          <a:xfrm>
            <a:off x="572748" y="293183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61380C-C5B8-40B3-9DC1-7C0A6FEAAD0F}"/>
              </a:ext>
            </a:extLst>
          </p:cNvPr>
          <p:cNvCxnSpPr>
            <a:cxnSpLocks/>
          </p:cNvCxnSpPr>
          <p:nvPr/>
        </p:nvCxnSpPr>
        <p:spPr>
          <a:xfrm>
            <a:off x="567926" y="221846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6AB0A6C-FA5B-40C2-88F3-547D89FB35C9}"/>
              </a:ext>
            </a:extLst>
          </p:cNvPr>
          <p:cNvCxnSpPr>
            <a:cxnSpLocks/>
          </p:cNvCxnSpPr>
          <p:nvPr/>
        </p:nvCxnSpPr>
        <p:spPr>
          <a:xfrm>
            <a:off x="570968" y="2749317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2A220E-9778-4276-9B7D-855F4702E38A}"/>
              </a:ext>
            </a:extLst>
          </p:cNvPr>
          <p:cNvCxnSpPr>
            <a:cxnSpLocks/>
          </p:cNvCxnSpPr>
          <p:nvPr/>
        </p:nvCxnSpPr>
        <p:spPr>
          <a:xfrm>
            <a:off x="569904" y="310540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0F5326-8ABB-4C7F-A4DC-6584EDE07865}"/>
              </a:ext>
            </a:extLst>
          </p:cNvPr>
          <p:cNvCxnSpPr>
            <a:cxnSpLocks/>
          </p:cNvCxnSpPr>
          <p:nvPr/>
        </p:nvCxnSpPr>
        <p:spPr>
          <a:xfrm>
            <a:off x="559795" y="24004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2FE61C-06DD-4ADC-B2F3-7492AB98FFC2}"/>
              </a:ext>
            </a:extLst>
          </p:cNvPr>
          <p:cNvCxnSpPr>
            <a:cxnSpLocks/>
          </p:cNvCxnSpPr>
          <p:nvPr/>
        </p:nvCxnSpPr>
        <p:spPr>
          <a:xfrm>
            <a:off x="563223" y="203328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912793A-4001-4095-97C2-D99D3A4FD502}"/>
              </a:ext>
            </a:extLst>
          </p:cNvPr>
          <p:cNvCxnSpPr>
            <a:cxnSpLocks/>
          </p:cNvCxnSpPr>
          <p:nvPr/>
        </p:nvCxnSpPr>
        <p:spPr>
          <a:xfrm>
            <a:off x="566054" y="184278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4DF6308-6A95-4BC6-8078-D56576EDAA2B}"/>
              </a:ext>
            </a:extLst>
          </p:cNvPr>
          <p:cNvSpPr/>
          <p:nvPr/>
        </p:nvSpPr>
        <p:spPr>
          <a:xfrm>
            <a:off x="92685" y="298637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17D522-86FB-4A01-A0D5-FD0843923F97}"/>
              </a:ext>
            </a:extLst>
          </p:cNvPr>
          <p:cNvSpPr/>
          <p:nvPr/>
        </p:nvSpPr>
        <p:spPr>
          <a:xfrm>
            <a:off x="92685" y="282653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66FDB5-3F37-479C-B5A6-D7D5FED5834B}"/>
              </a:ext>
            </a:extLst>
          </p:cNvPr>
          <p:cNvSpPr/>
          <p:nvPr/>
        </p:nvSpPr>
        <p:spPr>
          <a:xfrm>
            <a:off x="95225" y="262751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8FF313-59D1-4467-A648-C4F0381550CD}"/>
              </a:ext>
            </a:extLst>
          </p:cNvPr>
          <p:cNvSpPr/>
          <p:nvPr/>
        </p:nvSpPr>
        <p:spPr>
          <a:xfrm>
            <a:off x="89059" y="242973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8B7D8A-46FC-481D-A320-20541F3CF6D6}"/>
              </a:ext>
            </a:extLst>
          </p:cNvPr>
          <p:cNvSpPr/>
          <p:nvPr/>
        </p:nvSpPr>
        <p:spPr>
          <a:xfrm>
            <a:off x="89059" y="226989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61032F-AC45-44FB-BA6E-653789A7CB9D}"/>
              </a:ext>
            </a:extLst>
          </p:cNvPr>
          <p:cNvSpPr/>
          <p:nvPr/>
        </p:nvSpPr>
        <p:spPr>
          <a:xfrm>
            <a:off x="91599" y="208683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C41B031-D0AF-4375-89E1-4E06A755543B}"/>
              </a:ext>
            </a:extLst>
          </p:cNvPr>
          <p:cNvSpPr/>
          <p:nvPr/>
        </p:nvSpPr>
        <p:spPr>
          <a:xfrm>
            <a:off x="89059" y="188300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19CED2-ED3F-4FBE-B2EF-34DB27890626}"/>
              </a:ext>
            </a:extLst>
          </p:cNvPr>
          <p:cNvSpPr/>
          <p:nvPr/>
        </p:nvSpPr>
        <p:spPr>
          <a:xfrm>
            <a:off x="89602" y="235023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E3AAE8F-1688-40CC-B426-D91C7C57CA05}"/>
              </a:ext>
            </a:extLst>
          </p:cNvPr>
          <p:cNvSpPr/>
          <p:nvPr/>
        </p:nvSpPr>
        <p:spPr>
          <a:xfrm>
            <a:off x="89602" y="219039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DCCC86-DA03-4B71-A741-4A0D993C395E}"/>
              </a:ext>
            </a:extLst>
          </p:cNvPr>
          <p:cNvSpPr/>
          <p:nvPr/>
        </p:nvSpPr>
        <p:spPr>
          <a:xfrm>
            <a:off x="92142" y="199137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331FDF0-9437-4588-B90E-345C66DE06A8}"/>
              </a:ext>
            </a:extLst>
          </p:cNvPr>
          <p:cNvSpPr/>
          <p:nvPr/>
        </p:nvSpPr>
        <p:spPr>
          <a:xfrm>
            <a:off x="89059" y="1806406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F63C8ED-850F-460D-B61B-503C8C78377D}"/>
              </a:ext>
            </a:extLst>
          </p:cNvPr>
          <p:cNvSpPr/>
          <p:nvPr/>
        </p:nvSpPr>
        <p:spPr>
          <a:xfrm>
            <a:off x="85976" y="1725917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A07E333-11DF-41A8-9FE9-1501136F9E64}"/>
              </a:ext>
            </a:extLst>
          </p:cNvPr>
          <p:cNvSpPr/>
          <p:nvPr/>
        </p:nvSpPr>
        <p:spPr>
          <a:xfrm>
            <a:off x="2666489" y="2395869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516A7EE-21CC-422C-919A-E42959641295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2713585" y="2484766"/>
            <a:ext cx="0" cy="771360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F8694E42-8EBD-46FB-9D4B-196914B059B4}"/>
              </a:ext>
            </a:extLst>
          </p:cNvPr>
          <p:cNvSpPr/>
          <p:nvPr/>
        </p:nvSpPr>
        <p:spPr>
          <a:xfrm>
            <a:off x="2436478" y="3402720"/>
            <a:ext cx="501782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9A1DC9C-EC7A-48AF-A947-FF2D59D027F7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60475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voltage can be sampled over time to create a list of digital values.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>
            <a:off x="642620" y="3167008"/>
            <a:ext cx="4277995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>
            <a:off x="642620" y="1760828"/>
            <a:ext cx="4283567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B755A-30B8-4E8D-B89F-B7159514F361}"/>
              </a:ext>
            </a:extLst>
          </p:cNvPr>
          <p:cNvCxnSpPr>
            <a:cxnSpLocks/>
          </p:cNvCxnSpPr>
          <p:nvPr/>
        </p:nvCxnSpPr>
        <p:spPr>
          <a:xfrm>
            <a:off x="568652" y="24789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E2E3113-3D5A-4D84-8DDC-27912E80A20D}"/>
              </a:ext>
            </a:extLst>
          </p:cNvPr>
          <p:cNvSpPr/>
          <p:nvPr/>
        </p:nvSpPr>
        <p:spPr>
          <a:xfrm>
            <a:off x="450525" y="3189113"/>
            <a:ext cx="800100" cy="465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n=4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5386B4-20F1-4A85-9436-92951921F8FB}"/>
              </a:ext>
            </a:extLst>
          </p:cNvPr>
          <p:cNvCxnSpPr>
            <a:cxnSpLocks/>
          </p:cNvCxnSpPr>
          <p:nvPr/>
        </p:nvCxnSpPr>
        <p:spPr>
          <a:xfrm>
            <a:off x="576057" y="2848769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ECDCD1-C7C0-4F3B-AB31-0142551BFD03}"/>
              </a:ext>
            </a:extLst>
          </p:cNvPr>
          <p:cNvCxnSpPr>
            <a:cxnSpLocks/>
          </p:cNvCxnSpPr>
          <p:nvPr/>
        </p:nvCxnSpPr>
        <p:spPr>
          <a:xfrm>
            <a:off x="572296" y="212692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6C6D4AA-BF94-4500-A9C9-6B1CCB5A567D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783AE1-89D0-4E3C-8A5C-B08D95F7428C}"/>
              </a:ext>
            </a:extLst>
          </p:cNvPr>
          <p:cNvCxnSpPr>
            <a:cxnSpLocks/>
            <a:endCxn id="35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28D1968-77F3-40E9-A4AD-3A6B47B4B323}"/>
              </a:ext>
            </a:extLst>
          </p:cNvPr>
          <p:cNvSpPr/>
          <p:nvPr/>
        </p:nvSpPr>
        <p:spPr>
          <a:xfrm>
            <a:off x="2144260" y="3204073"/>
            <a:ext cx="499669" cy="382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F2116F-CBC5-47E8-9B32-2E78D8DF2683}"/>
              </a:ext>
            </a:extLst>
          </p:cNvPr>
          <p:cNvCxnSpPr>
            <a:cxnSpLocks/>
          </p:cNvCxnSpPr>
          <p:nvPr/>
        </p:nvCxnSpPr>
        <p:spPr>
          <a:xfrm>
            <a:off x="567927" y="266095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3B8DBA-108A-435F-BB01-B625C5CABD63}"/>
              </a:ext>
            </a:extLst>
          </p:cNvPr>
          <p:cNvCxnSpPr>
            <a:cxnSpLocks/>
          </p:cNvCxnSpPr>
          <p:nvPr/>
        </p:nvCxnSpPr>
        <p:spPr>
          <a:xfrm>
            <a:off x="567926" y="3022336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CD55FE-81A7-4C3C-88C6-B17C0725EC23}"/>
              </a:ext>
            </a:extLst>
          </p:cNvPr>
          <p:cNvCxnSpPr>
            <a:cxnSpLocks/>
          </p:cNvCxnSpPr>
          <p:nvPr/>
        </p:nvCxnSpPr>
        <p:spPr>
          <a:xfrm>
            <a:off x="570513" y="23174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1DC085-2F64-4020-A7F5-963321DC5B09}"/>
              </a:ext>
            </a:extLst>
          </p:cNvPr>
          <p:cNvCxnSpPr>
            <a:cxnSpLocks/>
          </p:cNvCxnSpPr>
          <p:nvPr/>
        </p:nvCxnSpPr>
        <p:spPr>
          <a:xfrm>
            <a:off x="570767" y="194174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96357D8-820E-4281-94F8-857218431FBA}"/>
              </a:ext>
            </a:extLst>
          </p:cNvPr>
          <p:cNvSpPr/>
          <p:nvPr/>
        </p:nvSpPr>
        <p:spPr>
          <a:xfrm>
            <a:off x="92142" y="306587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3E1BAC-E816-4847-9831-AAC704B41A3C}"/>
              </a:ext>
            </a:extLst>
          </p:cNvPr>
          <p:cNvSpPr/>
          <p:nvPr/>
        </p:nvSpPr>
        <p:spPr>
          <a:xfrm>
            <a:off x="92142" y="290603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129CE6-EBC2-43F8-B1DC-7853C77254BF}"/>
              </a:ext>
            </a:extLst>
          </p:cNvPr>
          <p:cNvSpPr/>
          <p:nvPr/>
        </p:nvSpPr>
        <p:spPr>
          <a:xfrm>
            <a:off x="94682" y="272297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D6F38-1EBC-4AB2-ACDA-295CE3CE58E1}"/>
              </a:ext>
            </a:extLst>
          </p:cNvPr>
          <p:cNvSpPr/>
          <p:nvPr/>
        </p:nvSpPr>
        <p:spPr>
          <a:xfrm>
            <a:off x="92142" y="251914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0110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BB6BB2-9484-42FC-A29F-ACE61DABBB59}"/>
              </a:ext>
            </a:extLst>
          </p:cNvPr>
          <p:cNvCxnSpPr>
            <a:cxnSpLocks/>
          </p:cNvCxnSpPr>
          <p:nvPr/>
        </p:nvCxnSpPr>
        <p:spPr>
          <a:xfrm>
            <a:off x="563224" y="25619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19259D-BE90-4701-A978-2BC4DCF9563D}"/>
              </a:ext>
            </a:extLst>
          </p:cNvPr>
          <p:cNvCxnSpPr>
            <a:cxnSpLocks/>
          </p:cNvCxnSpPr>
          <p:nvPr/>
        </p:nvCxnSpPr>
        <p:spPr>
          <a:xfrm>
            <a:off x="572748" y="293183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61380C-C5B8-40B3-9DC1-7C0A6FEAAD0F}"/>
              </a:ext>
            </a:extLst>
          </p:cNvPr>
          <p:cNvCxnSpPr>
            <a:cxnSpLocks/>
          </p:cNvCxnSpPr>
          <p:nvPr/>
        </p:nvCxnSpPr>
        <p:spPr>
          <a:xfrm>
            <a:off x="567926" y="221846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6AB0A6C-FA5B-40C2-88F3-547D89FB35C9}"/>
              </a:ext>
            </a:extLst>
          </p:cNvPr>
          <p:cNvCxnSpPr>
            <a:cxnSpLocks/>
          </p:cNvCxnSpPr>
          <p:nvPr/>
        </p:nvCxnSpPr>
        <p:spPr>
          <a:xfrm>
            <a:off x="570968" y="2749317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2A220E-9778-4276-9B7D-855F4702E38A}"/>
              </a:ext>
            </a:extLst>
          </p:cNvPr>
          <p:cNvCxnSpPr>
            <a:cxnSpLocks/>
          </p:cNvCxnSpPr>
          <p:nvPr/>
        </p:nvCxnSpPr>
        <p:spPr>
          <a:xfrm>
            <a:off x="569904" y="310540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0F5326-8ABB-4C7F-A4DC-6584EDE07865}"/>
              </a:ext>
            </a:extLst>
          </p:cNvPr>
          <p:cNvCxnSpPr>
            <a:cxnSpLocks/>
          </p:cNvCxnSpPr>
          <p:nvPr/>
        </p:nvCxnSpPr>
        <p:spPr>
          <a:xfrm>
            <a:off x="559795" y="24004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2FE61C-06DD-4ADC-B2F3-7492AB98FFC2}"/>
              </a:ext>
            </a:extLst>
          </p:cNvPr>
          <p:cNvCxnSpPr>
            <a:cxnSpLocks/>
          </p:cNvCxnSpPr>
          <p:nvPr/>
        </p:nvCxnSpPr>
        <p:spPr>
          <a:xfrm>
            <a:off x="563223" y="203328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912793A-4001-4095-97C2-D99D3A4FD502}"/>
              </a:ext>
            </a:extLst>
          </p:cNvPr>
          <p:cNvCxnSpPr>
            <a:cxnSpLocks/>
          </p:cNvCxnSpPr>
          <p:nvPr/>
        </p:nvCxnSpPr>
        <p:spPr>
          <a:xfrm>
            <a:off x="566054" y="184278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4DF6308-6A95-4BC6-8078-D56576EDAA2B}"/>
              </a:ext>
            </a:extLst>
          </p:cNvPr>
          <p:cNvSpPr/>
          <p:nvPr/>
        </p:nvSpPr>
        <p:spPr>
          <a:xfrm>
            <a:off x="92685" y="298637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17D522-86FB-4A01-A0D5-FD0843923F97}"/>
              </a:ext>
            </a:extLst>
          </p:cNvPr>
          <p:cNvSpPr/>
          <p:nvPr/>
        </p:nvSpPr>
        <p:spPr>
          <a:xfrm>
            <a:off x="92685" y="282653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66FDB5-3F37-479C-B5A6-D7D5FED5834B}"/>
              </a:ext>
            </a:extLst>
          </p:cNvPr>
          <p:cNvSpPr/>
          <p:nvPr/>
        </p:nvSpPr>
        <p:spPr>
          <a:xfrm>
            <a:off x="95225" y="262751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8FF313-59D1-4467-A648-C4F0381550CD}"/>
              </a:ext>
            </a:extLst>
          </p:cNvPr>
          <p:cNvSpPr/>
          <p:nvPr/>
        </p:nvSpPr>
        <p:spPr>
          <a:xfrm>
            <a:off x="89059" y="242973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8B7D8A-46FC-481D-A320-20541F3CF6D6}"/>
              </a:ext>
            </a:extLst>
          </p:cNvPr>
          <p:cNvSpPr/>
          <p:nvPr/>
        </p:nvSpPr>
        <p:spPr>
          <a:xfrm>
            <a:off x="89059" y="226989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61032F-AC45-44FB-BA6E-653789A7CB9D}"/>
              </a:ext>
            </a:extLst>
          </p:cNvPr>
          <p:cNvSpPr/>
          <p:nvPr/>
        </p:nvSpPr>
        <p:spPr>
          <a:xfrm>
            <a:off x="91599" y="208683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C41B031-D0AF-4375-89E1-4E06A755543B}"/>
              </a:ext>
            </a:extLst>
          </p:cNvPr>
          <p:cNvSpPr/>
          <p:nvPr/>
        </p:nvSpPr>
        <p:spPr>
          <a:xfrm>
            <a:off x="89059" y="188300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19CED2-ED3F-4FBE-B2EF-34DB27890626}"/>
              </a:ext>
            </a:extLst>
          </p:cNvPr>
          <p:cNvSpPr/>
          <p:nvPr/>
        </p:nvSpPr>
        <p:spPr>
          <a:xfrm>
            <a:off x="89602" y="235023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E3AAE8F-1688-40CC-B426-D91C7C57CA05}"/>
              </a:ext>
            </a:extLst>
          </p:cNvPr>
          <p:cNvSpPr/>
          <p:nvPr/>
        </p:nvSpPr>
        <p:spPr>
          <a:xfrm>
            <a:off x="89602" y="219039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DCCC86-DA03-4B71-A741-4A0D993C395E}"/>
              </a:ext>
            </a:extLst>
          </p:cNvPr>
          <p:cNvSpPr/>
          <p:nvPr/>
        </p:nvSpPr>
        <p:spPr>
          <a:xfrm>
            <a:off x="92142" y="199137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331FDF0-9437-4588-B90E-345C66DE06A8}"/>
              </a:ext>
            </a:extLst>
          </p:cNvPr>
          <p:cNvSpPr/>
          <p:nvPr/>
        </p:nvSpPr>
        <p:spPr>
          <a:xfrm>
            <a:off x="89059" y="1806406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F63C8ED-850F-460D-B61B-503C8C78377D}"/>
              </a:ext>
            </a:extLst>
          </p:cNvPr>
          <p:cNvSpPr/>
          <p:nvPr/>
        </p:nvSpPr>
        <p:spPr>
          <a:xfrm>
            <a:off x="85976" y="1725917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A07E333-11DF-41A8-9FE9-1501136F9E64}"/>
              </a:ext>
            </a:extLst>
          </p:cNvPr>
          <p:cNvSpPr/>
          <p:nvPr/>
        </p:nvSpPr>
        <p:spPr>
          <a:xfrm>
            <a:off x="2666489" y="2395869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516A7EE-21CC-422C-919A-E42959641295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2713585" y="2484766"/>
            <a:ext cx="0" cy="771360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F8694E42-8EBD-46FB-9D4B-196914B059B4}"/>
              </a:ext>
            </a:extLst>
          </p:cNvPr>
          <p:cNvSpPr/>
          <p:nvPr/>
        </p:nvSpPr>
        <p:spPr>
          <a:xfrm>
            <a:off x="2436478" y="3402720"/>
            <a:ext cx="501782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AA99444-E419-4A72-B1DB-DFB062DE52AA}"/>
              </a:ext>
            </a:extLst>
          </p:cNvPr>
          <p:cNvSpPr/>
          <p:nvPr/>
        </p:nvSpPr>
        <p:spPr>
          <a:xfrm>
            <a:off x="2993709" y="2502762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43B14CB-CBE5-480C-B59C-5477E4BFD2D8}"/>
              </a:ext>
            </a:extLst>
          </p:cNvPr>
          <p:cNvCxnSpPr>
            <a:cxnSpLocks/>
          </p:cNvCxnSpPr>
          <p:nvPr/>
        </p:nvCxnSpPr>
        <p:spPr>
          <a:xfrm flipV="1">
            <a:off x="3030133" y="2591659"/>
            <a:ext cx="0" cy="677026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6AF49CEC-233C-43EA-B9E6-DE46F18C1290}"/>
              </a:ext>
            </a:extLst>
          </p:cNvPr>
          <p:cNvSpPr/>
          <p:nvPr/>
        </p:nvSpPr>
        <p:spPr>
          <a:xfrm>
            <a:off x="2759490" y="3283642"/>
            <a:ext cx="495318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3F2FCD5-3E89-47AD-859C-A945E4DF0E9D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389980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voltage can be sampled over time to create a list of digital values.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>
            <a:off x="642620" y="3167008"/>
            <a:ext cx="4277995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>
            <a:off x="642620" y="1760828"/>
            <a:ext cx="4283567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B755A-30B8-4E8D-B89F-B7159514F361}"/>
              </a:ext>
            </a:extLst>
          </p:cNvPr>
          <p:cNvCxnSpPr>
            <a:cxnSpLocks/>
          </p:cNvCxnSpPr>
          <p:nvPr/>
        </p:nvCxnSpPr>
        <p:spPr>
          <a:xfrm>
            <a:off x="568652" y="24789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E2E3113-3D5A-4D84-8DDC-27912E80A20D}"/>
              </a:ext>
            </a:extLst>
          </p:cNvPr>
          <p:cNvSpPr/>
          <p:nvPr/>
        </p:nvSpPr>
        <p:spPr>
          <a:xfrm>
            <a:off x="450525" y="3189113"/>
            <a:ext cx="800100" cy="465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n=4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5386B4-20F1-4A85-9436-92951921F8FB}"/>
              </a:ext>
            </a:extLst>
          </p:cNvPr>
          <p:cNvCxnSpPr>
            <a:cxnSpLocks/>
          </p:cNvCxnSpPr>
          <p:nvPr/>
        </p:nvCxnSpPr>
        <p:spPr>
          <a:xfrm>
            <a:off x="576057" y="2848769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ECDCD1-C7C0-4F3B-AB31-0142551BFD03}"/>
              </a:ext>
            </a:extLst>
          </p:cNvPr>
          <p:cNvCxnSpPr>
            <a:cxnSpLocks/>
          </p:cNvCxnSpPr>
          <p:nvPr/>
        </p:nvCxnSpPr>
        <p:spPr>
          <a:xfrm>
            <a:off x="572296" y="212692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6C6D4AA-BF94-4500-A9C9-6B1CCB5A567D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783AE1-89D0-4E3C-8A5C-B08D95F7428C}"/>
              </a:ext>
            </a:extLst>
          </p:cNvPr>
          <p:cNvCxnSpPr>
            <a:cxnSpLocks/>
            <a:endCxn id="35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28D1968-77F3-40E9-A4AD-3A6B47B4B323}"/>
              </a:ext>
            </a:extLst>
          </p:cNvPr>
          <p:cNvSpPr/>
          <p:nvPr/>
        </p:nvSpPr>
        <p:spPr>
          <a:xfrm>
            <a:off x="2144260" y="3204073"/>
            <a:ext cx="499669" cy="382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F2116F-CBC5-47E8-9B32-2E78D8DF2683}"/>
              </a:ext>
            </a:extLst>
          </p:cNvPr>
          <p:cNvCxnSpPr>
            <a:cxnSpLocks/>
          </p:cNvCxnSpPr>
          <p:nvPr/>
        </p:nvCxnSpPr>
        <p:spPr>
          <a:xfrm>
            <a:off x="567927" y="266095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3B8DBA-108A-435F-BB01-B625C5CABD63}"/>
              </a:ext>
            </a:extLst>
          </p:cNvPr>
          <p:cNvCxnSpPr>
            <a:cxnSpLocks/>
          </p:cNvCxnSpPr>
          <p:nvPr/>
        </p:nvCxnSpPr>
        <p:spPr>
          <a:xfrm>
            <a:off x="567926" y="3022336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CD55FE-81A7-4C3C-88C6-B17C0725EC23}"/>
              </a:ext>
            </a:extLst>
          </p:cNvPr>
          <p:cNvCxnSpPr>
            <a:cxnSpLocks/>
          </p:cNvCxnSpPr>
          <p:nvPr/>
        </p:nvCxnSpPr>
        <p:spPr>
          <a:xfrm>
            <a:off x="570513" y="23174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1DC085-2F64-4020-A7F5-963321DC5B09}"/>
              </a:ext>
            </a:extLst>
          </p:cNvPr>
          <p:cNvCxnSpPr>
            <a:cxnSpLocks/>
          </p:cNvCxnSpPr>
          <p:nvPr/>
        </p:nvCxnSpPr>
        <p:spPr>
          <a:xfrm>
            <a:off x="570767" y="194174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96357D8-820E-4281-94F8-857218431FBA}"/>
              </a:ext>
            </a:extLst>
          </p:cNvPr>
          <p:cNvSpPr/>
          <p:nvPr/>
        </p:nvSpPr>
        <p:spPr>
          <a:xfrm>
            <a:off x="92142" y="306587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3E1BAC-E816-4847-9831-AAC704B41A3C}"/>
              </a:ext>
            </a:extLst>
          </p:cNvPr>
          <p:cNvSpPr/>
          <p:nvPr/>
        </p:nvSpPr>
        <p:spPr>
          <a:xfrm>
            <a:off x="92142" y="290603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129CE6-EBC2-43F8-B1DC-7853C77254BF}"/>
              </a:ext>
            </a:extLst>
          </p:cNvPr>
          <p:cNvSpPr/>
          <p:nvPr/>
        </p:nvSpPr>
        <p:spPr>
          <a:xfrm>
            <a:off x="94682" y="272297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D6F38-1EBC-4AB2-ACDA-295CE3CE58E1}"/>
              </a:ext>
            </a:extLst>
          </p:cNvPr>
          <p:cNvSpPr/>
          <p:nvPr/>
        </p:nvSpPr>
        <p:spPr>
          <a:xfrm>
            <a:off x="92142" y="251914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0110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BB6BB2-9484-42FC-A29F-ACE61DABBB59}"/>
              </a:ext>
            </a:extLst>
          </p:cNvPr>
          <p:cNvCxnSpPr>
            <a:cxnSpLocks/>
          </p:cNvCxnSpPr>
          <p:nvPr/>
        </p:nvCxnSpPr>
        <p:spPr>
          <a:xfrm>
            <a:off x="563224" y="25619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19259D-BE90-4701-A978-2BC4DCF9563D}"/>
              </a:ext>
            </a:extLst>
          </p:cNvPr>
          <p:cNvCxnSpPr>
            <a:cxnSpLocks/>
          </p:cNvCxnSpPr>
          <p:nvPr/>
        </p:nvCxnSpPr>
        <p:spPr>
          <a:xfrm>
            <a:off x="572748" y="293183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61380C-C5B8-40B3-9DC1-7C0A6FEAAD0F}"/>
              </a:ext>
            </a:extLst>
          </p:cNvPr>
          <p:cNvCxnSpPr>
            <a:cxnSpLocks/>
          </p:cNvCxnSpPr>
          <p:nvPr/>
        </p:nvCxnSpPr>
        <p:spPr>
          <a:xfrm>
            <a:off x="567926" y="221846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6AB0A6C-FA5B-40C2-88F3-547D89FB35C9}"/>
              </a:ext>
            </a:extLst>
          </p:cNvPr>
          <p:cNvCxnSpPr>
            <a:cxnSpLocks/>
          </p:cNvCxnSpPr>
          <p:nvPr/>
        </p:nvCxnSpPr>
        <p:spPr>
          <a:xfrm>
            <a:off x="570968" y="2749317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2A220E-9778-4276-9B7D-855F4702E38A}"/>
              </a:ext>
            </a:extLst>
          </p:cNvPr>
          <p:cNvCxnSpPr>
            <a:cxnSpLocks/>
          </p:cNvCxnSpPr>
          <p:nvPr/>
        </p:nvCxnSpPr>
        <p:spPr>
          <a:xfrm>
            <a:off x="569904" y="310540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0F5326-8ABB-4C7F-A4DC-6584EDE07865}"/>
              </a:ext>
            </a:extLst>
          </p:cNvPr>
          <p:cNvCxnSpPr>
            <a:cxnSpLocks/>
          </p:cNvCxnSpPr>
          <p:nvPr/>
        </p:nvCxnSpPr>
        <p:spPr>
          <a:xfrm>
            <a:off x="559795" y="24004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2FE61C-06DD-4ADC-B2F3-7492AB98FFC2}"/>
              </a:ext>
            </a:extLst>
          </p:cNvPr>
          <p:cNvCxnSpPr>
            <a:cxnSpLocks/>
          </p:cNvCxnSpPr>
          <p:nvPr/>
        </p:nvCxnSpPr>
        <p:spPr>
          <a:xfrm>
            <a:off x="563223" y="203328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912793A-4001-4095-97C2-D99D3A4FD502}"/>
              </a:ext>
            </a:extLst>
          </p:cNvPr>
          <p:cNvCxnSpPr>
            <a:cxnSpLocks/>
          </p:cNvCxnSpPr>
          <p:nvPr/>
        </p:nvCxnSpPr>
        <p:spPr>
          <a:xfrm>
            <a:off x="566054" y="184278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4DF6308-6A95-4BC6-8078-D56576EDAA2B}"/>
              </a:ext>
            </a:extLst>
          </p:cNvPr>
          <p:cNvSpPr/>
          <p:nvPr/>
        </p:nvSpPr>
        <p:spPr>
          <a:xfrm>
            <a:off x="92685" y="298637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17D522-86FB-4A01-A0D5-FD0843923F97}"/>
              </a:ext>
            </a:extLst>
          </p:cNvPr>
          <p:cNvSpPr/>
          <p:nvPr/>
        </p:nvSpPr>
        <p:spPr>
          <a:xfrm>
            <a:off x="92685" y="282653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66FDB5-3F37-479C-B5A6-D7D5FED5834B}"/>
              </a:ext>
            </a:extLst>
          </p:cNvPr>
          <p:cNvSpPr/>
          <p:nvPr/>
        </p:nvSpPr>
        <p:spPr>
          <a:xfrm>
            <a:off x="95225" y="262751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8FF313-59D1-4467-A648-C4F0381550CD}"/>
              </a:ext>
            </a:extLst>
          </p:cNvPr>
          <p:cNvSpPr/>
          <p:nvPr/>
        </p:nvSpPr>
        <p:spPr>
          <a:xfrm>
            <a:off x="89059" y="242973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8B7D8A-46FC-481D-A320-20541F3CF6D6}"/>
              </a:ext>
            </a:extLst>
          </p:cNvPr>
          <p:cNvSpPr/>
          <p:nvPr/>
        </p:nvSpPr>
        <p:spPr>
          <a:xfrm>
            <a:off x="89059" y="226989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61032F-AC45-44FB-BA6E-653789A7CB9D}"/>
              </a:ext>
            </a:extLst>
          </p:cNvPr>
          <p:cNvSpPr/>
          <p:nvPr/>
        </p:nvSpPr>
        <p:spPr>
          <a:xfrm>
            <a:off x="91599" y="208683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C41B031-D0AF-4375-89E1-4E06A755543B}"/>
              </a:ext>
            </a:extLst>
          </p:cNvPr>
          <p:cNvSpPr/>
          <p:nvPr/>
        </p:nvSpPr>
        <p:spPr>
          <a:xfrm>
            <a:off x="89059" y="188300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19CED2-ED3F-4FBE-B2EF-34DB27890626}"/>
              </a:ext>
            </a:extLst>
          </p:cNvPr>
          <p:cNvSpPr/>
          <p:nvPr/>
        </p:nvSpPr>
        <p:spPr>
          <a:xfrm>
            <a:off x="89602" y="235023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E3AAE8F-1688-40CC-B426-D91C7C57CA05}"/>
              </a:ext>
            </a:extLst>
          </p:cNvPr>
          <p:cNvSpPr/>
          <p:nvPr/>
        </p:nvSpPr>
        <p:spPr>
          <a:xfrm>
            <a:off x="89602" y="219039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DCCC86-DA03-4B71-A741-4A0D993C395E}"/>
              </a:ext>
            </a:extLst>
          </p:cNvPr>
          <p:cNvSpPr/>
          <p:nvPr/>
        </p:nvSpPr>
        <p:spPr>
          <a:xfrm>
            <a:off x="92142" y="199137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331FDF0-9437-4588-B90E-345C66DE06A8}"/>
              </a:ext>
            </a:extLst>
          </p:cNvPr>
          <p:cNvSpPr/>
          <p:nvPr/>
        </p:nvSpPr>
        <p:spPr>
          <a:xfrm>
            <a:off x="89059" y="1806406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F63C8ED-850F-460D-B61B-503C8C78377D}"/>
              </a:ext>
            </a:extLst>
          </p:cNvPr>
          <p:cNvSpPr/>
          <p:nvPr/>
        </p:nvSpPr>
        <p:spPr>
          <a:xfrm>
            <a:off x="85976" y="1725917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A07E333-11DF-41A8-9FE9-1501136F9E64}"/>
              </a:ext>
            </a:extLst>
          </p:cNvPr>
          <p:cNvSpPr/>
          <p:nvPr/>
        </p:nvSpPr>
        <p:spPr>
          <a:xfrm>
            <a:off x="2666489" y="2395869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516A7EE-21CC-422C-919A-E42959641295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2713585" y="2484766"/>
            <a:ext cx="0" cy="771360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F8694E42-8EBD-46FB-9D4B-196914B059B4}"/>
              </a:ext>
            </a:extLst>
          </p:cNvPr>
          <p:cNvSpPr/>
          <p:nvPr/>
        </p:nvSpPr>
        <p:spPr>
          <a:xfrm>
            <a:off x="2436478" y="3402720"/>
            <a:ext cx="501782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AA99444-E419-4A72-B1DB-DFB062DE52AA}"/>
              </a:ext>
            </a:extLst>
          </p:cNvPr>
          <p:cNvSpPr/>
          <p:nvPr/>
        </p:nvSpPr>
        <p:spPr>
          <a:xfrm>
            <a:off x="2993709" y="2502762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43B14CB-CBE5-480C-B59C-5477E4BFD2D8}"/>
              </a:ext>
            </a:extLst>
          </p:cNvPr>
          <p:cNvCxnSpPr>
            <a:cxnSpLocks/>
          </p:cNvCxnSpPr>
          <p:nvPr/>
        </p:nvCxnSpPr>
        <p:spPr>
          <a:xfrm flipV="1">
            <a:off x="3030133" y="2591659"/>
            <a:ext cx="0" cy="677026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6AF49CEC-233C-43EA-B9E6-DE46F18C1290}"/>
              </a:ext>
            </a:extLst>
          </p:cNvPr>
          <p:cNvSpPr/>
          <p:nvPr/>
        </p:nvSpPr>
        <p:spPr>
          <a:xfrm>
            <a:off x="2759490" y="3283642"/>
            <a:ext cx="495318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1989665-E239-4681-992C-7AF01D310184}"/>
              </a:ext>
            </a:extLst>
          </p:cNvPr>
          <p:cNvSpPr/>
          <p:nvPr/>
        </p:nvSpPr>
        <p:spPr>
          <a:xfrm>
            <a:off x="3308619" y="2647321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E23C35A-F99F-4A78-8645-304008FCBEB4}"/>
              </a:ext>
            </a:extLst>
          </p:cNvPr>
          <p:cNvCxnSpPr>
            <a:cxnSpLocks/>
          </p:cNvCxnSpPr>
          <p:nvPr/>
        </p:nvCxnSpPr>
        <p:spPr>
          <a:xfrm flipV="1">
            <a:off x="3345043" y="2736218"/>
            <a:ext cx="0" cy="532467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4237A697-5449-42E5-88B0-BA2DADB196E4}"/>
              </a:ext>
            </a:extLst>
          </p:cNvPr>
          <p:cNvSpPr/>
          <p:nvPr/>
        </p:nvSpPr>
        <p:spPr>
          <a:xfrm>
            <a:off x="3053822" y="3412822"/>
            <a:ext cx="515354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22ACD03-DE6A-4F51-B55D-E36A050D7B14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406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759B7F-99D4-4256-8E6C-D8E2741C60E5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44645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AEA838-DBD0-4D1A-B3FB-CA4B8D3C1200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8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voltage can be sampled over time to create a list of digital values.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>
            <a:off x="642620" y="3167008"/>
            <a:ext cx="4277995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>
            <a:off x="642620" y="1760828"/>
            <a:ext cx="4283567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B755A-30B8-4E8D-B89F-B7159514F361}"/>
              </a:ext>
            </a:extLst>
          </p:cNvPr>
          <p:cNvCxnSpPr>
            <a:cxnSpLocks/>
          </p:cNvCxnSpPr>
          <p:nvPr/>
        </p:nvCxnSpPr>
        <p:spPr>
          <a:xfrm>
            <a:off x="568652" y="24789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E2E3113-3D5A-4D84-8DDC-27912E80A20D}"/>
              </a:ext>
            </a:extLst>
          </p:cNvPr>
          <p:cNvSpPr/>
          <p:nvPr/>
        </p:nvSpPr>
        <p:spPr>
          <a:xfrm>
            <a:off x="450525" y="3189113"/>
            <a:ext cx="800100" cy="465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n=4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5386B4-20F1-4A85-9436-92951921F8FB}"/>
              </a:ext>
            </a:extLst>
          </p:cNvPr>
          <p:cNvCxnSpPr>
            <a:cxnSpLocks/>
          </p:cNvCxnSpPr>
          <p:nvPr/>
        </p:nvCxnSpPr>
        <p:spPr>
          <a:xfrm>
            <a:off x="576057" y="2848769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ECDCD1-C7C0-4F3B-AB31-0142551BFD03}"/>
              </a:ext>
            </a:extLst>
          </p:cNvPr>
          <p:cNvCxnSpPr>
            <a:cxnSpLocks/>
          </p:cNvCxnSpPr>
          <p:nvPr/>
        </p:nvCxnSpPr>
        <p:spPr>
          <a:xfrm>
            <a:off x="572296" y="212692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6C6D4AA-BF94-4500-A9C9-6B1CCB5A567D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783AE1-89D0-4E3C-8A5C-B08D95F7428C}"/>
              </a:ext>
            </a:extLst>
          </p:cNvPr>
          <p:cNvCxnSpPr>
            <a:cxnSpLocks/>
            <a:endCxn id="35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28D1968-77F3-40E9-A4AD-3A6B47B4B323}"/>
              </a:ext>
            </a:extLst>
          </p:cNvPr>
          <p:cNvSpPr/>
          <p:nvPr/>
        </p:nvSpPr>
        <p:spPr>
          <a:xfrm>
            <a:off x="2144260" y="3204073"/>
            <a:ext cx="499669" cy="382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F2116F-CBC5-47E8-9B32-2E78D8DF2683}"/>
              </a:ext>
            </a:extLst>
          </p:cNvPr>
          <p:cNvCxnSpPr>
            <a:cxnSpLocks/>
          </p:cNvCxnSpPr>
          <p:nvPr/>
        </p:nvCxnSpPr>
        <p:spPr>
          <a:xfrm>
            <a:off x="567927" y="266095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3B8DBA-108A-435F-BB01-B625C5CABD63}"/>
              </a:ext>
            </a:extLst>
          </p:cNvPr>
          <p:cNvCxnSpPr>
            <a:cxnSpLocks/>
          </p:cNvCxnSpPr>
          <p:nvPr/>
        </p:nvCxnSpPr>
        <p:spPr>
          <a:xfrm>
            <a:off x="567926" y="3022336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CD55FE-81A7-4C3C-88C6-B17C0725EC23}"/>
              </a:ext>
            </a:extLst>
          </p:cNvPr>
          <p:cNvCxnSpPr>
            <a:cxnSpLocks/>
          </p:cNvCxnSpPr>
          <p:nvPr/>
        </p:nvCxnSpPr>
        <p:spPr>
          <a:xfrm>
            <a:off x="570513" y="23174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1DC085-2F64-4020-A7F5-963321DC5B09}"/>
              </a:ext>
            </a:extLst>
          </p:cNvPr>
          <p:cNvCxnSpPr>
            <a:cxnSpLocks/>
          </p:cNvCxnSpPr>
          <p:nvPr/>
        </p:nvCxnSpPr>
        <p:spPr>
          <a:xfrm>
            <a:off x="570767" y="194174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96357D8-820E-4281-94F8-857218431FBA}"/>
              </a:ext>
            </a:extLst>
          </p:cNvPr>
          <p:cNvSpPr/>
          <p:nvPr/>
        </p:nvSpPr>
        <p:spPr>
          <a:xfrm>
            <a:off x="92142" y="306587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3E1BAC-E816-4847-9831-AAC704B41A3C}"/>
              </a:ext>
            </a:extLst>
          </p:cNvPr>
          <p:cNvSpPr/>
          <p:nvPr/>
        </p:nvSpPr>
        <p:spPr>
          <a:xfrm>
            <a:off x="92142" y="290603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129CE6-EBC2-43F8-B1DC-7853C77254BF}"/>
              </a:ext>
            </a:extLst>
          </p:cNvPr>
          <p:cNvSpPr/>
          <p:nvPr/>
        </p:nvSpPr>
        <p:spPr>
          <a:xfrm>
            <a:off x="94682" y="272297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D6F38-1EBC-4AB2-ACDA-295CE3CE58E1}"/>
              </a:ext>
            </a:extLst>
          </p:cNvPr>
          <p:cNvSpPr/>
          <p:nvPr/>
        </p:nvSpPr>
        <p:spPr>
          <a:xfrm>
            <a:off x="92142" y="251914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0110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BB6BB2-9484-42FC-A29F-ACE61DABBB59}"/>
              </a:ext>
            </a:extLst>
          </p:cNvPr>
          <p:cNvCxnSpPr>
            <a:cxnSpLocks/>
          </p:cNvCxnSpPr>
          <p:nvPr/>
        </p:nvCxnSpPr>
        <p:spPr>
          <a:xfrm>
            <a:off x="563224" y="25619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19259D-BE90-4701-A978-2BC4DCF9563D}"/>
              </a:ext>
            </a:extLst>
          </p:cNvPr>
          <p:cNvCxnSpPr>
            <a:cxnSpLocks/>
          </p:cNvCxnSpPr>
          <p:nvPr/>
        </p:nvCxnSpPr>
        <p:spPr>
          <a:xfrm>
            <a:off x="572748" y="293183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61380C-C5B8-40B3-9DC1-7C0A6FEAAD0F}"/>
              </a:ext>
            </a:extLst>
          </p:cNvPr>
          <p:cNvCxnSpPr>
            <a:cxnSpLocks/>
          </p:cNvCxnSpPr>
          <p:nvPr/>
        </p:nvCxnSpPr>
        <p:spPr>
          <a:xfrm>
            <a:off x="567926" y="221846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6AB0A6C-FA5B-40C2-88F3-547D89FB35C9}"/>
              </a:ext>
            </a:extLst>
          </p:cNvPr>
          <p:cNvCxnSpPr>
            <a:cxnSpLocks/>
          </p:cNvCxnSpPr>
          <p:nvPr/>
        </p:nvCxnSpPr>
        <p:spPr>
          <a:xfrm>
            <a:off x="570968" y="2749317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2A220E-9778-4276-9B7D-855F4702E38A}"/>
              </a:ext>
            </a:extLst>
          </p:cNvPr>
          <p:cNvCxnSpPr>
            <a:cxnSpLocks/>
          </p:cNvCxnSpPr>
          <p:nvPr/>
        </p:nvCxnSpPr>
        <p:spPr>
          <a:xfrm>
            <a:off x="569904" y="310540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0F5326-8ABB-4C7F-A4DC-6584EDE07865}"/>
              </a:ext>
            </a:extLst>
          </p:cNvPr>
          <p:cNvCxnSpPr>
            <a:cxnSpLocks/>
          </p:cNvCxnSpPr>
          <p:nvPr/>
        </p:nvCxnSpPr>
        <p:spPr>
          <a:xfrm>
            <a:off x="559795" y="24004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2FE61C-06DD-4ADC-B2F3-7492AB98FFC2}"/>
              </a:ext>
            </a:extLst>
          </p:cNvPr>
          <p:cNvCxnSpPr>
            <a:cxnSpLocks/>
          </p:cNvCxnSpPr>
          <p:nvPr/>
        </p:nvCxnSpPr>
        <p:spPr>
          <a:xfrm>
            <a:off x="563223" y="203328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912793A-4001-4095-97C2-D99D3A4FD502}"/>
              </a:ext>
            </a:extLst>
          </p:cNvPr>
          <p:cNvCxnSpPr>
            <a:cxnSpLocks/>
          </p:cNvCxnSpPr>
          <p:nvPr/>
        </p:nvCxnSpPr>
        <p:spPr>
          <a:xfrm>
            <a:off x="566054" y="184278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4DF6308-6A95-4BC6-8078-D56576EDAA2B}"/>
              </a:ext>
            </a:extLst>
          </p:cNvPr>
          <p:cNvSpPr/>
          <p:nvPr/>
        </p:nvSpPr>
        <p:spPr>
          <a:xfrm>
            <a:off x="92685" y="298637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17D522-86FB-4A01-A0D5-FD0843923F97}"/>
              </a:ext>
            </a:extLst>
          </p:cNvPr>
          <p:cNvSpPr/>
          <p:nvPr/>
        </p:nvSpPr>
        <p:spPr>
          <a:xfrm>
            <a:off x="92685" y="282653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66FDB5-3F37-479C-B5A6-D7D5FED5834B}"/>
              </a:ext>
            </a:extLst>
          </p:cNvPr>
          <p:cNvSpPr/>
          <p:nvPr/>
        </p:nvSpPr>
        <p:spPr>
          <a:xfrm>
            <a:off x="95225" y="262751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8FF313-59D1-4467-A648-C4F0381550CD}"/>
              </a:ext>
            </a:extLst>
          </p:cNvPr>
          <p:cNvSpPr/>
          <p:nvPr/>
        </p:nvSpPr>
        <p:spPr>
          <a:xfrm>
            <a:off x="89059" y="242973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8B7D8A-46FC-481D-A320-20541F3CF6D6}"/>
              </a:ext>
            </a:extLst>
          </p:cNvPr>
          <p:cNvSpPr/>
          <p:nvPr/>
        </p:nvSpPr>
        <p:spPr>
          <a:xfrm>
            <a:off x="89059" y="226989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61032F-AC45-44FB-BA6E-653789A7CB9D}"/>
              </a:ext>
            </a:extLst>
          </p:cNvPr>
          <p:cNvSpPr/>
          <p:nvPr/>
        </p:nvSpPr>
        <p:spPr>
          <a:xfrm>
            <a:off x="91599" y="208683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C41B031-D0AF-4375-89E1-4E06A755543B}"/>
              </a:ext>
            </a:extLst>
          </p:cNvPr>
          <p:cNvSpPr/>
          <p:nvPr/>
        </p:nvSpPr>
        <p:spPr>
          <a:xfrm>
            <a:off x="89059" y="188300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19CED2-ED3F-4FBE-B2EF-34DB27890626}"/>
              </a:ext>
            </a:extLst>
          </p:cNvPr>
          <p:cNvSpPr/>
          <p:nvPr/>
        </p:nvSpPr>
        <p:spPr>
          <a:xfrm>
            <a:off x="89602" y="235023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E3AAE8F-1688-40CC-B426-D91C7C57CA05}"/>
              </a:ext>
            </a:extLst>
          </p:cNvPr>
          <p:cNvSpPr/>
          <p:nvPr/>
        </p:nvSpPr>
        <p:spPr>
          <a:xfrm>
            <a:off x="89602" y="219039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DCCC86-DA03-4B71-A741-4A0D993C395E}"/>
              </a:ext>
            </a:extLst>
          </p:cNvPr>
          <p:cNvSpPr/>
          <p:nvPr/>
        </p:nvSpPr>
        <p:spPr>
          <a:xfrm>
            <a:off x="92142" y="199137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331FDF0-9437-4588-B90E-345C66DE06A8}"/>
              </a:ext>
            </a:extLst>
          </p:cNvPr>
          <p:cNvSpPr/>
          <p:nvPr/>
        </p:nvSpPr>
        <p:spPr>
          <a:xfrm>
            <a:off x="89059" y="1806406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F63C8ED-850F-460D-B61B-503C8C78377D}"/>
              </a:ext>
            </a:extLst>
          </p:cNvPr>
          <p:cNvSpPr/>
          <p:nvPr/>
        </p:nvSpPr>
        <p:spPr>
          <a:xfrm>
            <a:off x="85976" y="1725917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A07E333-11DF-41A8-9FE9-1501136F9E64}"/>
              </a:ext>
            </a:extLst>
          </p:cNvPr>
          <p:cNvSpPr/>
          <p:nvPr/>
        </p:nvSpPr>
        <p:spPr>
          <a:xfrm>
            <a:off x="2666489" y="2395869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516A7EE-21CC-422C-919A-E42959641295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2713585" y="2484766"/>
            <a:ext cx="0" cy="771360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F8694E42-8EBD-46FB-9D4B-196914B059B4}"/>
              </a:ext>
            </a:extLst>
          </p:cNvPr>
          <p:cNvSpPr/>
          <p:nvPr/>
        </p:nvSpPr>
        <p:spPr>
          <a:xfrm>
            <a:off x="2436478" y="3402720"/>
            <a:ext cx="501782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AA99444-E419-4A72-B1DB-DFB062DE52AA}"/>
              </a:ext>
            </a:extLst>
          </p:cNvPr>
          <p:cNvSpPr/>
          <p:nvPr/>
        </p:nvSpPr>
        <p:spPr>
          <a:xfrm>
            <a:off x="2993709" y="2502762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43B14CB-CBE5-480C-B59C-5477E4BFD2D8}"/>
              </a:ext>
            </a:extLst>
          </p:cNvPr>
          <p:cNvCxnSpPr>
            <a:cxnSpLocks/>
          </p:cNvCxnSpPr>
          <p:nvPr/>
        </p:nvCxnSpPr>
        <p:spPr>
          <a:xfrm flipV="1">
            <a:off x="3030133" y="2591659"/>
            <a:ext cx="0" cy="677026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6AF49CEC-233C-43EA-B9E6-DE46F18C1290}"/>
              </a:ext>
            </a:extLst>
          </p:cNvPr>
          <p:cNvSpPr/>
          <p:nvPr/>
        </p:nvSpPr>
        <p:spPr>
          <a:xfrm>
            <a:off x="2759490" y="3283642"/>
            <a:ext cx="495318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1989665-E239-4681-992C-7AF01D310184}"/>
              </a:ext>
            </a:extLst>
          </p:cNvPr>
          <p:cNvSpPr/>
          <p:nvPr/>
        </p:nvSpPr>
        <p:spPr>
          <a:xfrm>
            <a:off x="3308619" y="2647321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E23C35A-F99F-4A78-8645-304008FCBEB4}"/>
              </a:ext>
            </a:extLst>
          </p:cNvPr>
          <p:cNvCxnSpPr>
            <a:cxnSpLocks/>
          </p:cNvCxnSpPr>
          <p:nvPr/>
        </p:nvCxnSpPr>
        <p:spPr>
          <a:xfrm flipV="1">
            <a:off x="3345043" y="2736218"/>
            <a:ext cx="0" cy="532467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B69D1780-9091-480E-8DCB-4013CFBCDAB5}"/>
              </a:ext>
            </a:extLst>
          </p:cNvPr>
          <p:cNvSpPr/>
          <p:nvPr/>
        </p:nvSpPr>
        <p:spPr>
          <a:xfrm>
            <a:off x="3560034" y="2333642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DA493A0-3630-43E3-B602-781AB5597957}"/>
              </a:ext>
            </a:extLst>
          </p:cNvPr>
          <p:cNvCxnSpPr>
            <a:cxnSpLocks/>
          </p:cNvCxnSpPr>
          <p:nvPr/>
        </p:nvCxnSpPr>
        <p:spPr>
          <a:xfrm flipH="1" flipV="1">
            <a:off x="3596458" y="2422539"/>
            <a:ext cx="5227" cy="846146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4237A697-5449-42E5-88B0-BA2DADB196E4}"/>
              </a:ext>
            </a:extLst>
          </p:cNvPr>
          <p:cNvSpPr/>
          <p:nvPr/>
        </p:nvSpPr>
        <p:spPr>
          <a:xfrm>
            <a:off x="3053822" y="3412822"/>
            <a:ext cx="515354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8BC2F6C-1A02-4765-9F07-F97C9338A997}"/>
              </a:ext>
            </a:extLst>
          </p:cNvPr>
          <p:cNvSpPr/>
          <p:nvPr/>
        </p:nvSpPr>
        <p:spPr>
          <a:xfrm>
            <a:off x="3308301" y="3263944"/>
            <a:ext cx="504470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B5B119A-05E8-4720-9EF0-14100AA197E2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808474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voltage can be sampled over time to create a list of digital values.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>
            <a:off x="642620" y="3167008"/>
            <a:ext cx="4277995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>
            <a:off x="642620" y="1760828"/>
            <a:ext cx="4283567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B755A-30B8-4E8D-B89F-B7159514F361}"/>
              </a:ext>
            </a:extLst>
          </p:cNvPr>
          <p:cNvCxnSpPr>
            <a:cxnSpLocks/>
          </p:cNvCxnSpPr>
          <p:nvPr/>
        </p:nvCxnSpPr>
        <p:spPr>
          <a:xfrm>
            <a:off x="568652" y="24789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E2E3113-3D5A-4D84-8DDC-27912E80A20D}"/>
              </a:ext>
            </a:extLst>
          </p:cNvPr>
          <p:cNvSpPr/>
          <p:nvPr/>
        </p:nvSpPr>
        <p:spPr>
          <a:xfrm>
            <a:off x="450525" y="3189113"/>
            <a:ext cx="800100" cy="465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n=4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5386B4-20F1-4A85-9436-92951921F8FB}"/>
              </a:ext>
            </a:extLst>
          </p:cNvPr>
          <p:cNvCxnSpPr>
            <a:cxnSpLocks/>
          </p:cNvCxnSpPr>
          <p:nvPr/>
        </p:nvCxnSpPr>
        <p:spPr>
          <a:xfrm>
            <a:off x="576057" y="2848769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ECDCD1-C7C0-4F3B-AB31-0142551BFD03}"/>
              </a:ext>
            </a:extLst>
          </p:cNvPr>
          <p:cNvCxnSpPr>
            <a:cxnSpLocks/>
          </p:cNvCxnSpPr>
          <p:nvPr/>
        </p:nvCxnSpPr>
        <p:spPr>
          <a:xfrm>
            <a:off x="572296" y="212692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6C6D4AA-BF94-4500-A9C9-6B1CCB5A567D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783AE1-89D0-4E3C-8A5C-B08D95F7428C}"/>
              </a:ext>
            </a:extLst>
          </p:cNvPr>
          <p:cNvCxnSpPr>
            <a:cxnSpLocks/>
            <a:endCxn id="35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28D1968-77F3-40E9-A4AD-3A6B47B4B323}"/>
              </a:ext>
            </a:extLst>
          </p:cNvPr>
          <p:cNvSpPr/>
          <p:nvPr/>
        </p:nvSpPr>
        <p:spPr>
          <a:xfrm>
            <a:off x="2144260" y="3204073"/>
            <a:ext cx="499669" cy="382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F2116F-CBC5-47E8-9B32-2E78D8DF2683}"/>
              </a:ext>
            </a:extLst>
          </p:cNvPr>
          <p:cNvCxnSpPr>
            <a:cxnSpLocks/>
          </p:cNvCxnSpPr>
          <p:nvPr/>
        </p:nvCxnSpPr>
        <p:spPr>
          <a:xfrm>
            <a:off x="567927" y="266095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3B8DBA-108A-435F-BB01-B625C5CABD63}"/>
              </a:ext>
            </a:extLst>
          </p:cNvPr>
          <p:cNvCxnSpPr>
            <a:cxnSpLocks/>
          </p:cNvCxnSpPr>
          <p:nvPr/>
        </p:nvCxnSpPr>
        <p:spPr>
          <a:xfrm>
            <a:off x="567926" y="3022336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CD55FE-81A7-4C3C-88C6-B17C0725EC23}"/>
              </a:ext>
            </a:extLst>
          </p:cNvPr>
          <p:cNvCxnSpPr>
            <a:cxnSpLocks/>
          </p:cNvCxnSpPr>
          <p:nvPr/>
        </p:nvCxnSpPr>
        <p:spPr>
          <a:xfrm>
            <a:off x="570513" y="23174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1DC085-2F64-4020-A7F5-963321DC5B09}"/>
              </a:ext>
            </a:extLst>
          </p:cNvPr>
          <p:cNvCxnSpPr>
            <a:cxnSpLocks/>
          </p:cNvCxnSpPr>
          <p:nvPr/>
        </p:nvCxnSpPr>
        <p:spPr>
          <a:xfrm>
            <a:off x="570767" y="194174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96357D8-820E-4281-94F8-857218431FBA}"/>
              </a:ext>
            </a:extLst>
          </p:cNvPr>
          <p:cNvSpPr/>
          <p:nvPr/>
        </p:nvSpPr>
        <p:spPr>
          <a:xfrm>
            <a:off x="92142" y="306587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3E1BAC-E816-4847-9831-AAC704B41A3C}"/>
              </a:ext>
            </a:extLst>
          </p:cNvPr>
          <p:cNvSpPr/>
          <p:nvPr/>
        </p:nvSpPr>
        <p:spPr>
          <a:xfrm>
            <a:off x="92142" y="290603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129CE6-EBC2-43F8-B1DC-7853C77254BF}"/>
              </a:ext>
            </a:extLst>
          </p:cNvPr>
          <p:cNvSpPr/>
          <p:nvPr/>
        </p:nvSpPr>
        <p:spPr>
          <a:xfrm>
            <a:off x="94682" y="272297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D6F38-1EBC-4AB2-ACDA-295CE3CE58E1}"/>
              </a:ext>
            </a:extLst>
          </p:cNvPr>
          <p:cNvSpPr/>
          <p:nvPr/>
        </p:nvSpPr>
        <p:spPr>
          <a:xfrm>
            <a:off x="92142" y="251914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0110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BB6BB2-9484-42FC-A29F-ACE61DABBB59}"/>
              </a:ext>
            </a:extLst>
          </p:cNvPr>
          <p:cNvCxnSpPr>
            <a:cxnSpLocks/>
          </p:cNvCxnSpPr>
          <p:nvPr/>
        </p:nvCxnSpPr>
        <p:spPr>
          <a:xfrm>
            <a:off x="563224" y="25619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19259D-BE90-4701-A978-2BC4DCF9563D}"/>
              </a:ext>
            </a:extLst>
          </p:cNvPr>
          <p:cNvCxnSpPr>
            <a:cxnSpLocks/>
          </p:cNvCxnSpPr>
          <p:nvPr/>
        </p:nvCxnSpPr>
        <p:spPr>
          <a:xfrm>
            <a:off x="572748" y="293183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61380C-C5B8-40B3-9DC1-7C0A6FEAAD0F}"/>
              </a:ext>
            </a:extLst>
          </p:cNvPr>
          <p:cNvCxnSpPr>
            <a:cxnSpLocks/>
          </p:cNvCxnSpPr>
          <p:nvPr/>
        </p:nvCxnSpPr>
        <p:spPr>
          <a:xfrm>
            <a:off x="567926" y="221846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6AB0A6C-FA5B-40C2-88F3-547D89FB35C9}"/>
              </a:ext>
            </a:extLst>
          </p:cNvPr>
          <p:cNvCxnSpPr>
            <a:cxnSpLocks/>
          </p:cNvCxnSpPr>
          <p:nvPr/>
        </p:nvCxnSpPr>
        <p:spPr>
          <a:xfrm>
            <a:off x="570968" y="2749317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2A220E-9778-4276-9B7D-855F4702E38A}"/>
              </a:ext>
            </a:extLst>
          </p:cNvPr>
          <p:cNvCxnSpPr>
            <a:cxnSpLocks/>
          </p:cNvCxnSpPr>
          <p:nvPr/>
        </p:nvCxnSpPr>
        <p:spPr>
          <a:xfrm>
            <a:off x="569904" y="310540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0F5326-8ABB-4C7F-A4DC-6584EDE07865}"/>
              </a:ext>
            </a:extLst>
          </p:cNvPr>
          <p:cNvCxnSpPr>
            <a:cxnSpLocks/>
          </p:cNvCxnSpPr>
          <p:nvPr/>
        </p:nvCxnSpPr>
        <p:spPr>
          <a:xfrm>
            <a:off x="559795" y="24004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2FE61C-06DD-4ADC-B2F3-7492AB98FFC2}"/>
              </a:ext>
            </a:extLst>
          </p:cNvPr>
          <p:cNvCxnSpPr>
            <a:cxnSpLocks/>
          </p:cNvCxnSpPr>
          <p:nvPr/>
        </p:nvCxnSpPr>
        <p:spPr>
          <a:xfrm>
            <a:off x="563223" y="203328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912793A-4001-4095-97C2-D99D3A4FD502}"/>
              </a:ext>
            </a:extLst>
          </p:cNvPr>
          <p:cNvCxnSpPr>
            <a:cxnSpLocks/>
          </p:cNvCxnSpPr>
          <p:nvPr/>
        </p:nvCxnSpPr>
        <p:spPr>
          <a:xfrm>
            <a:off x="566054" y="184278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4DF6308-6A95-4BC6-8078-D56576EDAA2B}"/>
              </a:ext>
            </a:extLst>
          </p:cNvPr>
          <p:cNvSpPr/>
          <p:nvPr/>
        </p:nvSpPr>
        <p:spPr>
          <a:xfrm>
            <a:off x="92685" y="298637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17D522-86FB-4A01-A0D5-FD0843923F97}"/>
              </a:ext>
            </a:extLst>
          </p:cNvPr>
          <p:cNvSpPr/>
          <p:nvPr/>
        </p:nvSpPr>
        <p:spPr>
          <a:xfrm>
            <a:off x="92685" y="282653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66FDB5-3F37-479C-B5A6-D7D5FED5834B}"/>
              </a:ext>
            </a:extLst>
          </p:cNvPr>
          <p:cNvSpPr/>
          <p:nvPr/>
        </p:nvSpPr>
        <p:spPr>
          <a:xfrm>
            <a:off x="95225" y="262751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8FF313-59D1-4467-A648-C4F0381550CD}"/>
              </a:ext>
            </a:extLst>
          </p:cNvPr>
          <p:cNvSpPr/>
          <p:nvPr/>
        </p:nvSpPr>
        <p:spPr>
          <a:xfrm>
            <a:off x="89059" y="242973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8B7D8A-46FC-481D-A320-20541F3CF6D6}"/>
              </a:ext>
            </a:extLst>
          </p:cNvPr>
          <p:cNvSpPr/>
          <p:nvPr/>
        </p:nvSpPr>
        <p:spPr>
          <a:xfrm>
            <a:off x="89059" y="226989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61032F-AC45-44FB-BA6E-653789A7CB9D}"/>
              </a:ext>
            </a:extLst>
          </p:cNvPr>
          <p:cNvSpPr/>
          <p:nvPr/>
        </p:nvSpPr>
        <p:spPr>
          <a:xfrm>
            <a:off x="91599" y="208683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C41B031-D0AF-4375-89E1-4E06A755543B}"/>
              </a:ext>
            </a:extLst>
          </p:cNvPr>
          <p:cNvSpPr/>
          <p:nvPr/>
        </p:nvSpPr>
        <p:spPr>
          <a:xfrm>
            <a:off x="89059" y="188300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19CED2-ED3F-4FBE-B2EF-34DB27890626}"/>
              </a:ext>
            </a:extLst>
          </p:cNvPr>
          <p:cNvSpPr/>
          <p:nvPr/>
        </p:nvSpPr>
        <p:spPr>
          <a:xfrm>
            <a:off x="89602" y="235023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E3AAE8F-1688-40CC-B426-D91C7C57CA05}"/>
              </a:ext>
            </a:extLst>
          </p:cNvPr>
          <p:cNvSpPr/>
          <p:nvPr/>
        </p:nvSpPr>
        <p:spPr>
          <a:xfrm>
            <a:off x="89602" y="219039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DCCC86-DA03-4B71-A741-4A0D993C395E}"/>
              </a:ext>
            </a:extLst>
          </p:cNvPr>
          <p:cNvSpPr/>
          <p:nvPr/>
        </p:nvSpPr>
        <p:spPr>
          <a:xfrm>
            <a:off x="92142" y="199137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331FDF0-9437-4588-B90E-345C66DE06A8}"/>
              </a:ext>
            </a:extLst>
          </p:cNvPr>
          <p:cNvSpPr/>
          <p:nvPr/>
        </p:nvSpPr>
        <p:spPr>
          <a:xfrm>
            <a:off x="89059" y="1806406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F63C8ED-850F-460D-B61B-503C8C78377D}"/>
              </a:ext>
            </a:extLst>
          </p:cNvPr>
          <p:cNvSpPr/>
          <p:nvPr/>
        </p:nvSpPr>
        <p:spPr>
          <a:xfrm>
            <a:off x="85976" y="1725917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A07E333-11DF-41A8-9FE9-1501136F9E64}"/>
              </a:ext>
            </a:extLst>
          </p:cNvPr>
          <p:cNvSpPr/>
          <p:nvPr/>
        </p:nvSpPr>
        <p:spPr>
          <a:xfrm>
            <a:off x="2666489" y="2395869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516A7EE-21CC-422C-919A-E42959641295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2713585" y="2484766"/>
            <a:ext cx="0" cy="771360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F8694E42-8EBD-46FB-9D4B-196914B059B4}"/>
              </a:ext>
            </a:extLst>
          </p:cNvPr>
          <p:cNvSpPr/>
          <p:nvPr/>
        </p:nvSpPr>
        <p:spPr>
          <a:xfrm>
            <a:off x="2436478" y="3402720"/>
            <a:ext cx="501782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AA99444-E419-4A72-B1DB-DFB062DE52AA}"/>
              </a:ext>
            </a:extLst>
          </p:cNvPr>
          <p:cNvSpPr/>
          <p:nvPr/>
        </p:nvSpPr>
        <p:spPr>
          <a:xfrm>
            <a:off x="2993709" y="2502762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43B14CB-CBE5-480C-B59C-5477E4BFD2D8}"/>
              </a:ext>
            </a:extLst>
          </p:cNvPr>
          <p:cNvCxnSpPr>
            <a:cxnSpLocks/>
          </p:cNvCxnSpPr>
          <p:nvPr/>
        </p:nvCxnSpPr>
        <p:spPr>
          <a:xfrm flipV="1">
            <a:off x="3030133" y="2591659"/>
            <a:ext cx="0" cy="677026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6AF49CEC-233C-43EA-B9E6-DE46F18C1290}"/>
              </a:ext>
            </a:extLst>
          </p:cNvPr>
          <p:cNvSpPr/>
          <p:nvPr/>
        </p:nvSpPr>
        <p:spPr>
          <a:xfrm>
            <a:off x="2759490" y="3283642"/>
            <a:ext cx="495318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1989665-E239-4681-992C-7AF01D310184}"/>
              </a:ext>
            </a:extLst>
          </p:cNvPr>
          <p:cNvSpPr/>
          <p:nvPr/>
        </p:nvSpPr>
        <p:spPr>
          <a:xfrm>
            <a:off x="3308619" y="2647321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E23C35A-F99F-4A78-8645-304008FCBEB4}"/>
              </a:ext>
            </a:extLst>
          </p:cNvPr>
          <p:cNvCxnSpPr>
            <a:cxnSpLocks/>
          </p:cNvCxnSpPr>
          <p:nvPr/>
        </p:nvCxnSpPr>
        <p:spPr>
          <a:xfrm flipV="1">
            <a:off x="3345043" y="2736218"/>
            <a:ext cx="0" cy="532467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B69D1780-9091-480E-8DCB-4013CFBCDAB5}"/>
              </a:ext>
            </a:extLst>
          </p:cNvPr>
          <p:cNvSpPr/>
          <p:nvPr/>
        </p:nvSpPr>
        <p:spPr>
          <a:xfrm>
            <a:off x="3560034" y="2333642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DA493A0-3630-43E3-B602-781AB5597957}"/>
              </a:ext>
            </a:extLst>
          </p:cNvPr>
          <p:cNvCxnSpPr>
            <a:cxnSpLocks/>
          </p:cNvCxnSpPr>
          <p:nvPr/>
        </p:nvCxnSpPr>
        <p:spPr>
          <a:xfrm flipH="1" flipV="1">
            <a:off x="3596458" y="2422539"/>
            <a:ext cx="5227" cy="846146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6751AEF9-304A-486F-976F-19A758AA7AC3}"/>
              </a:ext>
            </a:extLst>
          </p:cNvPr>
          <p:cNvSpPr/>
          <p:nvPr/>
        </p:nvSpPr>
        <p:spPr>
          <a:xfrm>
            <a:off x="3798839" y="1914821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F34B720-9188-40B0-9C3B-5379F64224EF}"/>
              </a:ext>
            </a:extLst>
          </p:cNvPr>
          <p:cNvCxnSpPr>
            <a:cxnSpLocks/>
          </p:cNvCxnSpPr>
          <p:nvPr/>
        </p:nvCxnSpPr>
        <p:spPr>
          <a:xfrm flipV="1">
            <a:off x="3835263" y="2003718"/>
            <a:ext cx="0" cy="1252408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4237A697-5449-42E5-88B0-BA2DADB196E4}"/>
              </a:ext>
            </a:extLst>
          </p:cNvPr>
          <p:cNvSpPr/>
          <p:nvPr/>
        </p:nvSpPr>
        <p:spPr>
          <a:xfrm>
            <a:off x="3053822" y="3412822"/>
            <a:ext cx="515354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8BC2F6C-1A02-4765-9F07-F97C9338A997}"/>
              </a:ext>
            </a:extLst>
          </p:cNvPr>
          <p:cNvSpPr/>
          <p:nvPr/>
        </p:nvSpPr>
        <p:spPr>
          <a:xfrm>
            <a:off x="3308301" y="3263944"/>
            <a:ext cx="504470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9240D82-F300-42E9-851B-1B1DB4B213F8}"/>
              </a:ext>
            </a:extLst>
          </p:cNvPr>
          <p:cNvSpPr/>
          <p:nvPr/>
        </p:nvSpPr>
        <p:spPr>
          <a:xfrm>
            <a:off x="3558995" y="3407223"/>
            <a:ext cx="495317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7291D0D-CE82-4B47-9534-7D78C0C10031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892063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voltage can be sampled over time to create a list of digital values.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59B7F-99D4-4256-8E6C-D8E2741C60E5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>
            <a:off x="642620" y="3167008"/>
            <a:ext cx="4277995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>
            <a:off x="642620" y="1760828"/>
            <a:ext cx="4283567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B755A-30B8-4E8D-B89F-B7159514F361}"/>
              </a:ext>
            </a:extLst>
          </p:cNvPr>
          <p:cNvCxnSpPr>
            <a:cxnSpLocks/>
          </p:cNvCxnSpPr>
          <p:nvPr/>
        </p:nvCxnSpPr>
        <p:spPr>
          <a:xfrm>
            <a:off x="568652" y="24789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E2E3113-3D5A-4D84-8DDC-27912E80A20D}"/>
              </a:ext>
            </a:extLst>
          </p:cNvPr>
          <p:cNvSpPr/>
          <p:nvPr/>
        </p:nvSpPr>
        <p:spPr>
          <a:xfrm>
            <a:off x="450525" y="3189113"/>
            <a:ext cx="800100" cy="465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n=4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5386B4-20F1-4A85-9436-92951921F8FB}"/>
              </a:ext>
            </a:extLst>
          </p:cNvPr>
          <p:cNvCxnSpPr>
            <a:cxnSpLocks/>
          </p:cNvCxnSpPr>
          <p:nvPr/>
        </p:nvCxnSpPr>
        <p:spPr>
          <a:xfrm>
            <a:off x="576057" y="2848769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ECDCD1-C7C0-4F3B-AB31-0142551BFD03}"/>
              </a:ext>
            </a:extLst>
          </p:cNvPr>
          <p:cNvCxnSpPr>
            <a:cxnSpLocks/>
          </p:cNvCxnSpPr>
          <p:nvPr/>
        </p:nvCxnSpPr>
        <p:spPr>
          <a:xfrm>
            <a:off x="572296" y="212692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6C6D4AA-BF94-4500-A9C9-6B1CCB5A567D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783AE1-89D0-4E3C-8A5C-B08D95F7428C}"/>
              </a:ext>
            </a:extLst>
          </p:cNvPr>
          <p:cNvCxnSpPr>
            <a:cxnSpLocks/>
            <a:endCxn id="35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28D1968-77F3-40E9-A4AD-3A6B47B4B323}"/>
              </a:ext>
            </a:extLst>
          </p:cNvPr>
          <p:cNvSpPr/>
          <p:nvPr/>
        </p:nvSpPr>
        <p:spPr>
          <a:xfrm>
            <a:off x="2144260" y="3204073"/>
            <a:ext cx="499669" cy="382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F2116F-CBC5-47E8-9B32-2E78D8DF2683}"/>
              </a:ext>
            </a:extLst>
          </p:cNvPr>
          <p:cNvCxnSpPr>
            <a:cxnSpLocks/>
          </p:cNvCxnSpPr>
          <p:nvPr/>
        </p:nvCxnSpPr>
        <p:spPr>
          <a:xfrm>
            <a:off x="567927" y="266095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3B8DBA-108A-435F-BB01-B625C5CABD63}"/>
              </a:ext>
            </a:extLst>
          </p:cNvPr>
          <p:cNvCxnSpPr>
            <a:cxnSpLocks/>
          </p:cNvCxnSpPr>
          <p:nvPr/>
        </p:nvCxnSpPr>
        <p:spPr>
          <a:xfrm>
            <a:off x="567926" y="3022336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CD55FE-81A7-4C3C-88C6-B17C0725EC23}"/>
              </a:ext>
            </a:extLst>
          </p:cNvPr>
          <p:cNvCxnSpPr>
            <a:cxnSpLocks/>
          </p:cNvCxnSpPr>
          <p:nvPr/>
        </p:nvCxnSpPr>
        <p:spPr>
          <a:xfrm>
            <a:off x="570513" y="23174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1DC085-2F64-4020-A7F5-963321DC5B09}"/>
              </a:ext>
            </a:extLst>
          </p:cNvPr>
          <p:cNvCxnSpPr>
            <a:cxnSpLocks/>
          </p:cNvCxnSpPr>
          <p:nvPr/>
        </p:nvCxnSpPr>
        <p:spPr>
          <a:xfrm>
            <a:off x="570767" y="194174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96357D8-820E-4281-94F8-857218431FBA}"/>
              </a:ext>
            </a:extLst>
          </p:cNvPr>
          <p:cNvSpPr/>
          <p:nvPr/>
        </p:nvSpPr>
        <p:spPr>
          <a:xfrm>
            <a:off x="92142" y="306587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3E1BAC-E816-4847-9831-AAC704B41A3C}"/>
              </a:ext>
            </a:extLst>
          </p:cNvPr>
          <p:cNvSpPr/>
          <p:nvPr/>
        </p:nvSpPr>
        <p:spPr>
          <a:xfrm>
            <a:off x="92142" y="290603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129CE6-EBC2-43F8-B1DC-7853C77254BF}"/>
              </a:ext>
            </a:extLst>
          </p:cNvPr>
          <p:cNvSpPr/>
          <p:nvPr/>
        </p:nvSpPr>
        <p:spPr>
          <a:xfrm>
            <a:off x="94682" y="272297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D6F38-1EBC-4AB2-ACDA-295CE3CE58E1}"/>
              </a:ext>
            </a:extLst>
          </p:cNvPr>
          <p:cNvSpPr/>
          <p:nvPr/>
        </p:nvSpPr>
        <p:spPr>
          <a:xfrm>
            <a:off x="92142" y="251914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0110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BB6BB2-9484-42FC-A29F-ACE61DABBB59}"/>
              </a:ext>
            </a:extLst>
          </p:cNvPr>
          <p:cNvCxnSpPr>
            <a:cxnSpLocks/>
          </p:cNvCxnSpPr>
          <p:nvPr/>
        </p:nvCxnSpPr>
        <p:spPr>
          <a:xfrm>
            <a:off x="563224" y="25619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19259D-BE90-4701-A978-2BC4DCF9563D}"/>
              </a:ext>
            </a:extLst>
          </p:cNvPr>
          <p:cNvCxnSpPr>
            <a:cxnSpLocks/>
          </p:cNvCxnSpPr>
          <p:nvPr/>
        </p:nvCxnSpPr>
        <p:spPr>
          <a:xfrm>
            <a:off x="572748" y="293183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61380C-C5B8-40B3-9DC1-7C0A6FEAAD0F}"/>
              </a:ext>
            </a:extLst>
          </p:cNvPr>
          <p:cNvCxnSpPr>
            <a:cxnSpLocks/>
          </p:cNvCxnSpPr>
          <p:nvPr/>
        </p:nvCxnSpPr>
        <p:spPr>
          <a:xfrm>
            <a:off x="567926" y="221846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6AB0A6C-FA5B-40C2-88F3-547D89FB35C9}"/>
              </a:ext>
            </a:extLst>
          </p:cNvPr>
          <p:cNvCxnSpPr>
            <a:cxnSpLocks/>
          </p:cNvCxnSpPr>
          <p:nvPr/>
        </p:nvCxnSpPr>
        <p:spPr>
          <a:xfrm>
            <a:off x="570968" y="2749317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2A220E-9778-4276-9B7D-855F4702E38A}"/>
              </a:ext>
            </a:extLst>
          </p:cNvPr>
          <p:cNvCxnSpPr>
            <a:cxnSpLocks/>
          </p:cNvCxnSpPr>
          <p:nvPr/>
        </p:nvCxnSpPr>
        <p:spPr>
          <a:xfrm>
            <a:off x="569904" y="310540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0F5326-8ABB-4C7F-A4DC-6584EDE07865}"/>
              </a:ext>
            </a:extLst>
          </p:cNvPr>
          <p:cNvCxnSpPr>
            <a:cxnSpLocks/>
          </p:cNvCxnSpPr>
          <p:nvPr/>
        </p:nvCxnSpPr>
        <p:spPr>
          <a:xfrm>
            <a:off x="559795" y="24004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2FE61C-06DD-4ADC-B2F3-7492AB98FFC2}"/>
              </a:ext>
            </a:extLst>
          </p:cNvPr>
          <p:cNvCxnSpPr>
            <a:cxnSpLocks/>
          </p:cNvCxnSpPr>
          <p:nvPr/>
        </p:nvCxnSpPr>
        <p:spPr>
          <a:xfrm>
            <a:off x="563223" y="203328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912793A-4001-4095-97C2-D99D3A4FD502}"/>
              </a:ext>
            </a:extLst>
          </p:cNvPr>
          <p:cNvCxnSpPr>
            <a:cxnSpLocks/>
          </p:cNvCxnSpPr>
          <p:nvPr/>
        </p:nvCxnSpPr>
        <p:spPr>
          <a:xfrm>
            <a:off x="566054" y="184278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4DF6308-6A95-4BC6-8078-D56576EDAA2B}"/>
              </a:ext>
            </a:extLst>
          </p:cNvPr>
          <p:cNvSpPr/>
          <p:nvPr/>
        </p:nvSpPr>
        <p:spPr>
          <a:xfrm>
            <a:off x="92685" y="298637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17D522-86FB-4A01-A0D5-FD0843923F97}"/>
              </a:ext>
            </a:extLst>
          </p:cNvPr>
          <p:cNvSpPr/>
          <p:nvPr/>
        </p:nvSpPr>
        <p:spPr>
          <a:xfrm>
            <a:off x="92685" y="282653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66FDB5-3F37-479C-B5A6-D7D5FED5834B}"/>
              </a:ext>
            </a:extLst>
          </p:cNvPr>
          <p:cNvSpPr/>
          <p:nvPr/>
        </p:nvSpPr>
        <p:spPr>
          <a:xfrm>
            <a:off x="95225" y="262751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8FF313-59D1-4467-A648-C4F0381550CD}"/>
              </a:ext>
            </a:extLst>
          </p:cNvPr>
          <p:cNvSpPr/>
          <p:nvPr/>
        </p:nvSpPr>
        <p:spPr>
          <a:xfrm>
            <a:off x="89059" y="242973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8B7D8A-46FC-481D-A320-20541F3CF6D6}"/>
              </a:ext>
            </a:extLst>
          </p:cNvPr>
          <p:cNvSpPr/>
          <p:nvPr/>
        </p:nvSpPr>
        <p:spPr>
          <a:xfrm>
            <a:off x="89059" y="226989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61032F-AC45-44FB-BA6E-653789A7CB9D}"/>
              </a:ext>
            </a:extLst>
          </p:cNvPr>
          <p:cNvSpPr/>
          <p:nvPr/>
        </p:nvSpPr>
        <p:spPr>
          <a:xfrm>
            <a:off x="91599" y="208683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C41B031-D0AF-4375-89E1-4E06A755543B}"/>
              </a:ext>
            </a:extLst>
          </p:cNvPr>
          <p:cNvSpPr/>
          <p:nvPr/>
        </p:nvSpPr>
        <p:spPr>
          <a:xfrm>
            <a:off x="89059" y="188300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19CED2-ED3F-4FBE-B2EF-34DB27890626}"/>
              </a:ext>
            </a:extLst>
          </p:cNvPr>
          <p:cNvSpPr/>
          <p:nvPr/>
        </p:nvSpPr>
        <p:spPr>
          <a:xfrm>
            <a:off x="89602" y="235023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E3AAE8F-1688-40CC-B426-D91C7C57CA05}"/>
              </a:ext>
            </a:extLst>
          </p:cNvPr>
          <p:cNvSpPr/>
          <p:nvPr/>
        </p:nvSpPr>
        <p:spPr>
          <a:xfrm>
            <a:off x="89602" y="219039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DCCC86-DA03-4B71-A741-4A0D993C395E}"/>
              </a:ext>
            </a:extLst>
          </p:cNvPr>
          <p:cNvSpPr/>
          <p:nvPr/>
        </p:nvSpPr>
        <p:spPr>
          <a:xfrm>
            <a:off x="92142" y="199137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331FDF0-9437-4588-B90E-345C66DE06A8}"/>
              </a:ext>
            </a:extLst>
          </p:cNvPr>
          <p:cNvSpPr/>
          <p:nvPr/>
        </p:nvSpPr>
        <p:spPr>
          <a:xfrm>
            <a:off x="89059" y="1806406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F63C8ED-850F-460D-B61B-503C8C78377D}"/>
              </a:ext>
            </a:extLst>
          </p:cNvPr>
          <p:cNvSpPr/>
          <p:nvPr/>
        </p:nvSpPr>
        <p:spPr>
          <a:xfrm>
            <a:off x="85976" y="1725917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A07E333-11DF-41A8-9FE9-1501136F9E64}"/>
              </a:ext>
            </a:extLst>
          </p:cNvPr>
          <p:cNvSpPr/>
          <p:nvPr/>
        </p:nvSpPr>
        <p:spPr>
          <a:xfrm>
            <a:off x="2666489" y="2395869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516A7EE-21CC-422C-919A-E42959641295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2713585" y="2484766"/>
            <a:ext cx="0" cy="771360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F8694E42-8EBD-46FB-9D4B-196914B059B4}"/>
              </a:ext>
            </a:extLst>
          </p:cNvPr>
          <p:cNvSpPr/>
          <p:nvPr/>
        </p:nvSpPr>
        <p:spPr>
          <a:xfrm>
            <a:off x="2436478" y="3402720"/>
            <a:ext cx="501782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AA99444-E419-4A72-B1DB-DFB062DE52AA}"/>
              </a:ext>
            </a:extLst>
          </p:cNvPr>
          <p:cNvSpPr/>
          <p:nvPr/>
        </p:nvSpPr>
        <p:spPr>
          <a:xfrm>
            <a:off x="2993709" y="2502762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43B14CB-CBE5-480C-B59C-5477E4BFD2D8}"/>
              </a:ext>
            </a:extLst>
          </p:cNvPr>
          <p:cNvCxnSpPr>
            <a:cxnSpLocks/>
          </p:cNvCxnSpPr>
          <p:nvPr/>
        </p:nvCxnSpPr>
        <p:spPr>
          <a:xfrm flipV="1">
            <a:off x="3030133" y="2591659"/>
            <a:ext cx="0" cy="677026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6AF49CEC-233C-43EA-B9E6-DE46F18C1290}"/>
              </a:ext>
            </a:extLst>
          </p:cNvPr>
          <p:cNvSpPr/>
          <p:nvPr/>
        </p:nvSpPr>
        <p:spPr>
          <a:xfrm>
            <a:off x="2759490" y="3283642"/>
            <a:ext cx="495318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1989665-E239-4681-992C-7AF01D310184}"/>
              </a:ext>
            </a:extLst>
          </p:cNvPr>
          <p:cNvSpPr/>
          <p:nvPr/>
        </p:nvSpPr>
        <p:spPr>
          <a:xfrm>
            <a:off x="3308619" y="2647321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E23C35A-F99F-4A78-8645-304008FCBEB4}"/>
              </a:ext>
            </a:extLst>
          </p:cNvPr>
          <p:cNvCxnSpPr>
            <a:cxnSpLocks/>
          </p:cNvCxnSpPr>
          <p:nvPr/>
        </p:nvCxnSpPr>
        <p:spPr>
          <a:xfrm flipV="1">
            <a:off x="3345043" y="2736218"/>
            <a:ext cx="0" cy="532467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B69D1780-9091-480E-8DCB-4013CFBCDAB5}"/>
              </a:ext>
            </a:extLst>
          </p:cNvPr>
          <p:cNvSpPr/>
          <p:nvPr/>
        </p:nvSpPr>
        <p:spPr>
          <a:xfrm>
            <a:off x="3560034" y="2333642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DA493A0-3630-43E3-B602-781AB5597957}"/>
              </a:ext>
            </a:extLst>
          </p:cNvPr>
          <p:cNvCxnSpPr>
            <a:cxnSpLocks/>
          </p:cNvCxnSpPr>
          <p:nvPr/>
        </p:nvCxnSpPr>
        <p:spPr>
          <a:xfrm flipH="1" flipV="1">
            <a:off x="3596458" y="2422539"/>
            <a:ext cx="5227" cy="846146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6751AEF9-304A-486F-976F-19A758AA7AC3}"/>
              </a:ext>
            </a:extLst>
          </p:cNvPr>
          <p:cNvSpPr/>
          <p:nvPr/>
        </p:nvSpPr>
        <p:spPr>
          <a:xfrm>
            <a:off x="3798839" y="1914821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F34B720-9188-40B0-9C3B-5379F64224EF}"/>
              </a:ext>
            </a:extLst>
          </p:cNvPr>
          <p:cNvCxnSpPr>
            <a:cxnSpLocks/>
          </p:cNvCxnSpPr>
          <p:nvPr/>
        </p:nvCxnSpPr>
        <p:spPr>
          <a:xfrm flipV="1">
            <a:off x="3835263" y="2003718"/>
            <a:ext cx="0" cy="1252408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26CC07A0-3209-4B5F-B45F-5552EB2F5C0D}"/>
              </a:ext>
            </a:extLst>
          </p:cNvPr>
          <p:cNvSpPr/>
          <p:nvPr/>
        </p:nvSpPr>
        <p:spPr>
          <a:xfrm>
            <a:off x="4088399" y="1817095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6992A88-EB98-4262-9D91-A3685FB6DC4C}"/>
              </a:ext>
            </a:extLst>
          </p:cNvPr>
          <p:cNvCxnSpPr>
            <a:cxnSpLocks/>
          </p:cNvCxnSpPr>
          <p:nvPr/>
        </p:nvCxnSpPr>
        <p:spPr>
          <a:xfrm flipV="1">
            <a:off x="4124823" y="1905992"/>
            <a:ext cx="0" cy="1381427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4237A697-5449-42E5-88B0-BA2DADB196E4}"/>
              </a:ext>
            </a:extLst>
          </p:cNvPr>
          <p:cNvSpPr/>
          <p:nvPr/>
        </p:nvSpPr>
        <p:spPr>
          <a:xfrm>
            <a:off x="3053822" y="3412822"/>
            <a:ext cx="515354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8BC2F6C-1A02-4765-9F07-F97C9338A997}"/>
              </a:ext>
            </a:extLst>
          </p:cNvPr>
          <p:cNvSpPr/>
          <p:nvPr/>
        </p:nvSpPr>
        <p:spPr>
          <a:xfrm>
            <a:off x="3308301" y="3263944"/>
            <a:ext cx="504470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9240D82-F300-42E9-851B-1B1DB4B213F8}"/>
              </a:ext>
            </a:extLst>
          </p:cNvPr>
          <p:cNvSpPr/>
          <p:nvPr/>
        </p:nvSpPr>
        <p:spPr>
          <a:xfrm>
            <a:off x="3558995" y="3407223"/>
            <a:ext cx="495317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62C9055-8220-4B7A-8627-F70D488E322A}"/>
              </a:ext>
            </a:extLst>
          </p:cNvPr>
          <p:cNvSpPr/>
          <p:nvPr/>
        </p:nvSpPr>
        <p:spPr>
          <a:xfrm>
            <a:off x="3829783" y="3262247"/>
            <a:ext cx="505228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</p:spTree>
    <p:extLst>
      <p:ext uri="{BB962C8B-B14F-4D97-AF65-F5344CB8AC3E}">
        <p14:creationId xmlns:p14="http://schemas.microsoft.com/office/powerpoint/2010/main" val="1754164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voltage can be sampled over time to create a list of digital values.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59B7F-99D4-4256-8E6C-D8E2741C60E5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>
            <a:off x="642620" y="3167008"/>
            <a:ext cx="4277995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>
            <a:off x="642620" y="1760828"/>
            <a:ext cx="4283567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B755A-30B8-4E8D-B89F-B7159514F361}"/>
              </a:ext>
            </a:extLst>
          </p:cNvPr>
          <p:cNvCxnSpPr>
            <a:cxnSpLocks/>
          </p:cNvCxnSpPr>
          <p:nvPr/>
        </p:nvCxnSpPr>
        <p:spPr>
          <a:xfrm>
            <a:off x="568652" y="24789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E2E3113-3D5A-4D84-8DDC-27912E80A20D}"/>
              </a:ext>
            </a:extLst>
          </p:cNvPr>
          <p:cNvSpPr/>
          <p:nvPr/>
        </p:nvSpPr>
        <p:spPr>
          <a:xfrm>
            <a:off x="450525" y="3189113"/>
            <a:ext cx="800100" cy="465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n=4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5386B4-20F1-4A85-9436-92951921F8FB}"/>
              </a:ext>
            </a:extLst>
          </p:cNvPr>
          <p:cNvCxnSpPr>
            <a:cxnSpLocks/>
          </p:cNvCxnSpPr>
          <p:nvPr/>
        </p:nvCxnSpPr>
        <p:spPr>
          <a:xfrm>
            <a:off x="576057" y="2848769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ECDCD1-C7C0-4F3B-AB31-0142551BFD03}"/>
              </a:ext>
            </a:extLst>
          </p:cNvPr>
          <p:cNvCxnSpPr>
            <a:cxnSpLocks/>
          </p:cNvCxnSpPr>
          <p:nvPr/>
        </p:nvCxnSpPr>
        <p:spPr>
          <a:xfrm>
            <a:off x="572296" y="212692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6C6D4AA-BF94-4500-A9C9-6B1CCB5A567D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783AE1-89D0-4E3C-8A5C-B08D95F7428C}"/>
              </a:ext>
            </a:extLst>
          </p:cNvPr>
          <p:cNvCxnSpPr>
            <a:cxnSpLocks/>
            <a:endCxn id="35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28D1968-77F3-40E9-A4AD-3A6B47B4B323}"/>
              </a:ext>
            </a:extLst>
          </p:cNvPr>
          <p:cNvSpPr/>
          <p:nvPr/>
        </p:nvSpPr>
        <p:spPr>
          <a:xfrm>
            <a:off x="2144260" y="3204073"/>
            <a:ext cx="499669" cy="382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F2116F-CBC5-47E8-9B32-2E78D8DF2683}"/>
              </a:ext>
            </a:extLst>
          </p:cNvPr>
          <p:cNvCxnSpPr>
            <a:cxnSpLocks/>
          </p:cNvCxnSpPr>
          <p:nvPr/>
        </p:nvCxnSpPr>
        <p:spPr>
          <a:xfrm>
            <a:off x="567927" y="266095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3B8DBA-108A-435F-BB01-B625C5CABD63}"/>
              </a:ext>
            </a:extLst>
          </p:cNvPr>
          <p:cNvCxnSpPr>
            <a:cxnSpLocks/>
          </p:cNvCxnSpPr>
          <p:nvPr/>
        </p:nvCxnSpPr>
        <p:spPr>
          <a:xfrm>
            <a:off x="567926" y="3022336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CD55FE-81A7-4C3C-88C6-B17C0725EC23}"/>
              </a:ext>
            </a:extLst>
          </p:cNvPr>
          <p:cNvCxnSpPr>
            <a:cxnSpLocks/>
          </p:cNvCxnSpPr>
          <p:nvPr/>
        </p:nvCxnSpPr>
        <p:spPr>
          <a:xfrm>
            <a:off x="570513" y="23174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1DC085-2F64-4020-A7F5-963321DC5B09}"/>
              </a:ext>
            </a:extLst>
          </p:cNvPr>
          <p:cNvCxnSpPr>
            <a:cxnSpLocks/>
          </p:cNvCxnSpPr>
          <p:nvPr/>
        </p:nvCxnSpPr>
        <p:spPr>
          <a:xfrm>
            <a:off x="570767" y="194174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96357D8-820E-4281-94F8-857218431FBA}"/>
              </a:ext>
            </a:extLst>
          </p:cNvPr>
          <p:cNvSpPr/>
          <p:nvPr/>
        </p:nvSpPr>
        <p:spPr>
          <a:xfrm>
            <a:off x="92142" y="306587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3E1BAC-E816-4847-9831-AAC704B41A3C}"/>
              </a:ext>
            </a:extLst>
          </p:cNvPr>
          <p:cNvSpPr/>
          <p:nvPr/>
        </p:nvSpPr>
        <p:spPr>
          <a:xfrm>
            <a:off x="92142" y="290603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129CE6-EBC2-43F8-B1DC-7853C77254BF}"/>
              </a:ext>
            </a:extLst>
          </p:cNvPr>
          <p:cNvSpPr/>
          <p:nvPr/>
        </p:nvSpPr>
        <p:spPr>
          <a:xfrm>
            <a:off x="94682" y="272297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D6F38-1EBC-4AB2-ACDA-295CE3CE58E1}"/>
              </a:ext>
            </a:extLst>
          </p:cNvPr>
          <p:cNvSpPr/>
          <p:nvPr/>
        </p:nvSpPr>
        <p:spPr>
          <a:xfrm>
            <a:off x="92142" y="251914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0110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BB6BB2-9484-42FC-A29F-ACE61DABBB59}"/>
              </a:ext>
            </a:extLst>
          </p:cNvPr>
          <p:cNvCxnSpPr>
            <a:cxnSpLocks/>
          </p:cNvCxnSpPr>
          <p:nvPr/>
        </p:nvCxnSpPr>
        <p:spPr>
          <a:xfrm>
            <a:off x="563224" y="25619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19259D-BE90-4701-A978-2BC4DCF9563D}"/>
              </a:ext>
            </a:extLst>
          </p:cNvPr>
          <p:cNvCxnSpPr>
            <a:cxnSpLocks/>
          </p:cNvCxnSpPr>
          <p:nvPr/>
        </p:nvCxnSpPr>
        <p:spPr>
          <a:xfrm>
            <a:off x="572748" y="293183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61380C-C5B8-40B3-9DC1-7C0A6FEAAD0F}"/>
              </a:ext>
            </a:extLst>
          </p:cNvPr>
          <p:cNvCxnSpPr>
            <a:cxnSpLocks/>
          </p:cNvCxnSpPr>
          <p:nvPr/>
        </p:nvCxnSpPr>
        <p:spPr>
          <a:xfrm>
            <a:off x="567926" y="221846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6AB0A6C-FA5B-40C2-88F3-547D89FB35C9}"/>
              </a:ext>
            </a:extLst>
          </p:cNvPr>
          <p:cNvCxnSpPr>
            <a:cxnSpLocks/>
          </p:cNvCxnSpPr>
          <p:nvPr/>
        </p:nvCxnSpPr>
        <p:spPr>
          <a:xfrm>
            <a:off x="570968" y="2749317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2A220E-9778-4276-9B7D-855F4702E38A}"/>
              </a:ext>
            </a:extLst>
          </p:cNvPr>
          <p:cNvCxnSpPr>
            <a:cxnSpLocks/>
          </p:cNvCxnSpPr>
          <p:nvPr/>
        </p:nvCxnSpPr>
        <p:spPr>
          <a:xfrm>
            <a:off x="569904" y="310540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0F5326-8ABB-4C7F-A4DC-6584EDE07865}"/>
              </a:ext>
            </a:extLst>
          </p:cNvPr>
          <p:cNvCxnSpPr>
            <a:cxnSpLocks/>
          </p:cNvCxnSpPr>
          <p:nvPr/>
        </p:nvCxnSpPr>
        <p:spPr>
          <a:xfrm>
            <a:off x="559795" y="24004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2FE61C-06DD-4ADC-B2F3-7492AB98FFC2}"/>
              </a:ext>
            </a:extLst>
          </p:cNvPr>
          <p:cNvCxnSpPr>
            <a:cxnSpLocks/>
          </p:cNvCxnSpPr>
          <p:nvPr/>
        </p:nvCxnSpPr>
        <p:spPr>
          <a:xfrm>
            <a:off x="563223" y="203328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912793A-4001-4095-97C2-D99D3A4FD502}"/>
              </a:ext>
            </a:extLst>
          </p:cNvPr>
          <p:cNvCxnSpPr>
            <a:cxnSpLocks/>
          </p:cNvCxnSpPr>
          <p:nvPr/>
        </p:nvCxnSpPr>
        <p:spPr>
          <a:xfrm>
            <a:off x="566054" y="184278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4DF6308-6A95-4BC6-8078-D56576EDAA2B}"/>
              </a:ext>
            </a:extLst>
          </p:cNvPr>
          <p:cNvSpPr/>
          <p:nvPr/>
        </p:nvSpPr>
        <p:spPr>
          <a:xfrm>
            <a:off x="92685" y="298637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17D522-86FB-4A01-A0D5-FD0843923F97}"/>
              </a:ext>
            </a:extLst>
          </p:cNvPr>
          <p:cNvSpPr/>
          <p:nvPr/>
        </p:nvSpPr>
        <p:spPr>
          <a:xfrm>
            <a:off x="92685" y="282653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66FDB5-3F37-479C-B5A6-D7D5FED5834B}"/>
              </a:ext>
            </a:extLst>
          </p:cNvPr>
          <p:cNvSpPr/>
          <p:nvPr/>
        </p:nvSpPr>
        <p:spPr>
          <a:xfrm>
            <a:off x="95225" y="262751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8FF313-59D1-4467-A648-C4F0381550CD}"/>
              </a:ext>
            </a:extLst>
          </p:cNvPr>
          <p:cNvSpPr/>
          <p:nvPr/>
        </p:nvSpPr>
        <p:spPr>
          <a:xfrm>
            <a:off x="89059" y="242973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8B7D8A-46FC-481D-A320-20541F3CF6D6}"/>
              </a:ext>
            </a:extLst>
          </p:cNvPr>
          <p:cNvSpPr/>
          <p:nvPr/>
        </p:nvSpPr>
        <p:spPr>
          <a:xfrm>
            <a:off x="89059" y="226989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61032F-AC45-44FB-BA6E-653789A7CB9D}"/>
              </a:ext>
            </a:extLst>
          </p:cNvPr>
          <p:cNvSpPr/>
          <p:nvPr/>
        </p:nvSpPr>
        <p:spPr>
          <a:xfrm>
            <a:off x="91599" y="208683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C41B031-D0AF-4375-89E1-4E06A755543B}"/>
              </a:ext>
            </a:extLst>
          </p:cNvPr>
          <p:cNvSpPr/>
          <p:nvPr/>
        </p:nvSpPr>
        <p:spPr>
          <a:xfrm>
            <a:off x="89059" y="188300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19CED2-ED3F-4FBE-B2EF-34DB27890626}"/>
              </a:ext>
            </a:extLst>
          </p:cNvPr>
          <p:cNvSpPr/>
          <p:nvPr/>
        </p:nvSpPr>
        <p:spPr>
          <a:xfrm>
            <a:off x="89602" y="235023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E3AAE8F-1688-40CC-B426-D91C7C57CA05}"/>
              </a:ext>
            </a:extLst>
          </p:cNvPr>
          <p:cNvSpPr/>
          <p:nvPr/>
        </p:nvSpPr>
        <p:spPr>
          <a:xfrm>
            <a:off x="89602" y="219039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DCCC86-DA03-4B71-A741-4A0D993C395E}"/>
              </a:ext>
            </a:extLst>
          </p:cNvPr>
          <p:cNvSpPr/>
          <p:nvPr/>
        </p:nvSpPr>
        <p:spPr>
          <a:xfrm>
            <a:off x="92142" y="199137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331FDF0-9437-4588-B90E-345C66DE06A8}"/>
              </a:ext>
            </a:extLst>
          </p:cNvPr>
          <p:cNvSpPr/>
          <p:nvPr/>
        </p:nvSpPr>
        <p:spPr>
          <a:xfrm>
            <a:off x="89059" y="1806406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F63C8ED-850F-460D-B61B-503C8C78377D}"/>
              </a:ext>
            </a:extLst>
          </p:cNvPr>
          <p:cNvSpPr/>
          <p:nvPr/>
        </p:nvSpPr>
        <p:spPr>
          <a:xfrm>
            <a:off x="85976" y="1725917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A07E333-11DF-41A8-9FE9-1501136F9E64}"/>
              </a:ext>
            </a:extLst>
          </p:cNvPr>
          <p:cNvSpPr/>
          <p:nvPr/>
        </p:nvSpPr>
        <p:spPr>
          <a:xfrm>
            <a:off x="2666489" y="2395869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516A7EE-21CC-422C-919A-E42959641295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2713585" y="2484766"/>
            <a:ext cx="0" cy="771360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F8694E42-8EBD-46FB-9D4B-196914B059B4}"/>
              </a:ext>
            </a:extLst>
          </p:cNvPr>
          <p:cNvSpPr/>
          <p:nvPr/>
        </p:nvSpPr>
        <p:spPr>
          <a:xfrm>
            <a:off x="2436478" y="3402720"/>
            <a:ext cx="501782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AA99444-E419-4A72-B1DB-DFB062DE52AA}"/>
              </a:ext>
            </a:extLst>
          </p:cNvPr>
          <p:cNvSpPr/>
          <p:nvPr/>
        </p:nvSpPr>
        <p:spPr>
          <a:xfrm>
            <a:off x="2993709" y="2502762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43B14CB-CBE5-480C-B59C-5477E4BFD2D8}"/>
              </a:ext>
            </a:extLst>
          </p:cNvPr>
          <p:cNvCxnSpPr>
            <a:cxnSpLocks/>
          </p:cNvCxnSpPr>
          <p:nvPr/>
        </p:nvCxnSpPr>
        <p:spPr>
          <a:xfrm flipV="1">
            <a:off x="3030133" y="2591659"/>
            <a:ext cx="0" cy="677026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6AF49CEC-233C-43EA-B9E6-DE46F18C1290}"/>
              </a:ext>
            </a:extLst>
          </p:cNvPr>
          <p:cNvSpPr/>
          <p:nvPr/>
        </p:nvSpPr>
        <p:spPr>
          <a:xfrm>
            <a:off x="2759490" y="3283642"/>
            <a:ext cx="495318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1989665-E239-4681-992C-7AF01D310184}"/>
              </a:ext>
            </a:extLst>
          </p:cNvPr>
          <p:cNvSpPr/>
          <p:nvPr/>
        </p:nvSpPr>
        <p:spPr>
          <a:xfrm>
            <a:off x="3308619" y="2647321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E23C35A-F99F-4A78-8645-304008FCBEB4}"/>
              </a:ext>
            </a:extLst>
          </p:cNvPr>
          <p:cNvCxnSpPr>
            <a:cxnSpLocks/>
          </p:cNvCxnSpPr>
          <p:nvPr/>
        </p:nvCxnSpPr>
        <p:spPr>
          <a:xfrm flipV="1">
            <a:off x="3345043" y="2736218"/>
            <a:ext cx="0" cy="532467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B69D1780-9091-480E-8DCB-4013CFBCDAB5}"/>
              </a:ext>
            </a:extLst>
          </p:cNvPr>
          <p:cNvSpPr/>
          <p:nvPr/>
        </p:nvSpPr>
        <p:spPr>
          <a:xfrm>
            <a:off x="3560034" y="2333642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DA493A0-3630-43E3-B602-781AB5597957}"/>
              </a:ext>
            </a:extLst>
          </p:cNvPr>
          <p:cNvCxnSpPr>
            <a:cxnSpLocks/>
          </p:cNvCxnSpPr>
          <p:nvPr/>
        </p:nvCxnSpPr>
        <p:spPr>
          <a:xfrm flipH="1" flipV="1">
            <a:off x="3596458" y="2422539"/>
            <a:ext cx="5227" cy="846146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6751AEF9-304A-486F-976F-19A758AA7AC3}"/>
              </a:ext>
            </a:extLst>
          </p:cNvPr>
          <p:cNvSpPr/>
          <p:nvPr/>
        </p:nvSpPr>
        <p:spPr>
          <a:xfrm>
            <a:off x="3798839" y="1914821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F34B720-9188-40B0-9C3B-5379F64224EF}"/>
              </a:ext>
            </a:extLst>
          </p:cNvPr>
          <p:cNvCxnSpPr>
            <a:cxnSpLocks/>
          </p:cNvCxnSpPr>
          <p:nvPr/>
        </p:nvCxnSpPr>
        <p:spPr>
          <a:xfrm flipV="1">
            <a:off x="3835263" y="2003718"/>
            <a:ext cx="0" cy="1252408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26CC07A0-3209-4B5F-B45F-5552EB2F5C0D}"/>
              </a:ext>
            </a:extLst>
          </p:cNvPr>
          <p:cNvSpPr/>
          <p:nvPr/>
        </p:nvSpPr>
        <p:spPr>
          <a:xfrm>
            <a:off x="4088399" y="1817095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6992A88-EB98-4262-9D91-A3685FB6DC4C}"/>
              </a:ext>
            </a:extLst>
          </p:cNvPr>
          <p:cNvCxnSpPr>
            <a:cxnSpLocks/>
          </p:cNvCxnSpPr>
          <p:nvPr/>
        </p:nvCxnSpPr>
        <p:spPr>
          <a:xfrm flipV="1">
            <a:off x="4124823" y="1905992"/>
            <a:ext cx="0" cy="1381427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1E3696E2-471E-4FAD-83A0-60C06A0B74ED}"/>
              </a:ext>
            </a:extLst>
          </p:cNvPr>
          <p:cNvSpPr/>
          <p:nvPr/>
        </p:nvSpPr>
        <p:spPr>
          <a:xfrm>
            <a:off x="4356613" y="1968450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F326FD2-FDE2-404C-923E-AD4CB43F9790}"/>
              </a:ext>
            </a:extLst>
          </p:cNvPr>
          <p:cNvCxnSpPr>
            <a:cxnSpLocks/>
          </p:cNvCxnSpPr>
          <p:nvPr/>
        </p:nvCxnSpPr>
        <p:spPr>
          <a:xfrm flipV="1">
            <a:off x="4393037" y="2057347"/>
            <a:ext cx="0" cy="1198779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4237A697-5449-42E5-88B0-BA2DADB196E4}"/>
              </a:ext>
            </a:extLst>
          </p:cNvPr>
          <p:cNvSpPr/>
          <p:nvPr/>
        </p:nvSpPr>
        <p:spPr>
          <a:xfrm>
            <a:off x="3053822" y="3412822"/>
            <a:ext cx="515354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8BC2F6C-1A02-4765-9F07-F97C9338A997}"/>
              </a:ext>
            </a:extLst>
          </p:cNvPr>
          <p:cNvSpPr/>
          <p:nvPr/>
        </p:nvSpPr>
        <p:spPr>
          <a:xfrm>
            <a:off x="3308301" y="3263944"/>
            <a:ext cx="504470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9240D82-F300-42E9-851B-1B1DB4B213F8}"/>
              </a:ext>
            </a:extLst>
          </p:cNvPr>
          <p:cNvSpPr/>
          <p:nvPr/>
        </p:nvSpPr>
        <p:spPr>
          <a:xfrm>
            <a:off x="3558995" y="3407223"/>
            <a:ext cx="495317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62C9055-8220-4B7A-8627-F70D488E322A}"/>
              </a:ext>
            </a:extLst>
          </p:cNvPr>
          <p:cNvSpPr/>
          <p:nvPr/>
        </p:nvSpPr>
        <p:spPr>
          <a:xfrm>
            <a:off x="3829783" y="3262247"/>
            <a:ext cx="505228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10EE427-E01B-481E-A788-E66E8C605D44}"/>
              </a:ext>
            </a:extLst>
          </p:cNvPr>
          <p:cNvSpPr/>
          <p:nvPr/>
        </p:nvSpPr>
        <p:spPr>
          <a:xfrm>
            <a:off x="4116959" y="3402719"/>
            <a:ext cx="496218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</p:spTree>
    <p:extLst>
      <p:ext uri="{BB962C8B-B14F-4D97-AF65-F5344CB8AC3E}">
        <p14:creationId xmlns:p14="http://schemas.microsoft.com/office/powerpoint/2010/main" val="2365147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sample period (T</a:t>
            </a:r>
            <a:r>
              <a:rPr lang="en-US" sz="1600" baseline="-25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is the time between samples.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59B7F-99D4-4256-8E6C-D8E2741C60E5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>
            <a:off x="642620" y="3167008"/>
            <a:ext cx="4277995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>
            <a:off x="642620" y="1760828"/>
            <a:ext cx="4283567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B755A-30B8-4E8D-B89F-B7159514F361}"/>
              </a:ext>
            </a:extLst>
          </p:cNvPr>
          <p:cNvCxnSpPr>
            <a:cxnSpLocks/>
          </p:cNvCxnSpPr>
          <p:nvPr/>
        </p:nvCxnSpPr>
        <p:spPr>
          <a:xfrm>
            <a:off x="568652" y="24789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E2E3113-3D5A-4D84-8DDC-27912E80A20D}"/>
              </a:ext>
            </a:extLst>
          </p:cNvPr>
          <p:cNvSpPr/>
          <p:nvPr/>
        </p:nvSpPr>
        <p:spPr>
          <a:xfrm>
            <a:off x="450525" y="3189113"/>
            <a:ext cx="800100" cy="465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n=4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5386B4-20F1-4A85-9436-92951921F8FB}"/>
              </a:ext>
            </a:extLst>
          </p:cNvPr>
          <p:cNvCxnSpPr>
            <a:cxnSpLocks/>
          </p:cNvCxnSpPr>
          <p:nvPr/>
        </p:nvCxnSpPr>
        <p:spPr>
          <a:xfrm>
            <a:off x="576057" y="2848769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ECDCD1-C7C0-4F3B-AB31-0142551BFD03}"/>
              </a:ext>
            </a:extLst>
          </p:cNvPr>
          <p:cNvCxnSpPr>
            <a:cxnSpLocks/>
          </p:cNvCxnSpPr>
          <p:nvPr/>
        </p:nvCxnSpPr>
        <p:spPr>
          <a:xfrm>
            <a:off x="572296" y="212692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6C6D4AA-BF94-4500-A9C9-6B1CCB5A567D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783AE1-89D0-4E3C-8A5C-B08D95F7428C}"/>
              </a:ext>
            </a:extLst>
          </p:cNvPr>
          <p:cNvCxnSpPr>
            <a:cxnSpLocks/>
            <a:endCxn id="35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28D1968-77F3-40E9-A4AD-3A6B47B4B323}"/>
              </a:ext>
            </a:extLst>
          </p:cNvPr>
          <p:cNvSpPr/>
          <p:nvPr/>
        </p:nvSpPr>
        <p:spPr>
          <a:xfrm>
            <a:off x="2144260" y="3204073"/>
            <a:ext cx="499669" cy="382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F2116F-CBC5-47E8-9B32-2E78D8DF2683}"/>
              </a:ext>
            </a:extLst>
          </p:cNvPr>
          <p:cNvCxnSpPr>
            <a:cxnSpLocks/>
          </p:cNvCxnSpPr>
          <p:nvPr/>
        </p:nvCxnSpPr>
        <p:spPr>
          <a:xfrm>
            <a:off x="567927" y="266095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3B8DBA-108A-435F-BB01-B625C5CABD63}"/>
              </a:ext>
            </a:extLst>
          </p:cNvPr>
          <p:cNvCxnSpPr>
            <a:cxnSpLocks/>
          </p:cNvCxnSpPr>
          <p:nvPr/>
        </p:nvCxnSpPr>
        <p:spPr>
          <a:xfrm>
            <a:off x="567926" y="3022336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CD55FE-81A7-4C3C-88C6-B17C0725EC23}"/>
              </a:ext>
            </a:extLst>
          </p:cNvPr>
          <p:cNvCxnSpPr>
            <a:cxnSpLocks/>
          </p:cNvCxnSpPr>
          <p:nvPr/>
        </p:nvCxnSpPr>
        <p:spPr>
          <a:xfrm>
            <a:off x="570513" y="23174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1DC085-2F64-4020-A7F5-963321DC5B09}"/>
              </a:ext>
            </a:extLst>
          </p:cNvPr>
          <p:cNvCxnSpPr>
            <a:cxnSpLocks/>
          </p:cNvCxnSpPr>
          <p:nvPr/>
        </p:nvCxnSpPr>
        <p:spPr>
          <a:xfrm>
            <a:off x="570767" y="194174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96357D8-820E-4281-94F8-857218431FBA}"/>
              </a:ext>
            </a:extLst>
          </p:cNvPr>
          <p:cNvSpPr/>
          <p:nvPr/>
        </p:nvSpPr>
        <p:spPr>
          <a:xfrm>
            <a:off x="92142" y="306587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3E1BAC-E816-4847-9831-AAC704B41A3C}"/>
              </a:ext>
            </a:extLst>
          </p:cNvPr>
          <p:cNvSpPr/>
          <p:nvPr/>
        </p:nvSpPr>
        <p:spPr>
          <a:xfrm>
            <a:off x="92142" y="290603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129CE6-EBC2-43F8-B1DC-7853C77254BF}"/>
              </a:ext>
            </a:extLst>
          </p:cNvPr>
          <p:cNvSpPr/>
          <p:nvPr/>
        </p:nvSpPr>
        <p:spPr>
          <a:xfrm>
            <a:off x="94682" y="272297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D6F38-1EBC-4AB2-ACDA-295CE3CE58E1}"/>
              </a:ext>
            </a:extLst>
          </p:cNvPr>
          <p:cNvSpPr/>
          <p:nvPr/>
        </p:nvSpPr>
        <p:spPr>
          <a:xfrm>
            <a:off x="92142" y="251914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0110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BB6BB2-9484-42FC-A29F-ACE61DABBB59}"/>
              </a:ext>
            </a:extLst>
          </p:cNvPr>
          <p:cNvCxnSpPr>
            <a:cxnSpLocks/>
          </p:cNvCxnSpPr>
          <p:nvPr/>
        </p:nvCxnSpPr>
        <p:spPr>
          <a:xfrm>
            <a:off x="563224" y="25619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19259D-BE90-4701-A978-2BC4DCF9563D}"/>
              </a:ext>
            </a:extLst>
          </p:cNvPr>
          <p:cNvCxnSpPr>
            <a:cxnSpLocks/>
          </p:cNvCxnSpPr>
          <p:nvPr/>
        </p:nvCxnSpPr>
        <p:spPr>
          <a:xfrm>
            <a:off x="572748" y="293183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61380C-C5B8-40B3-9DC1-7C0A6FEAAD0F}"/>
              </a:ext>
            </a:extLst>
          </p:cNvPr>
          <p:cNvCxnSpPr>
            <a:cxnSpLocks/>
          </p:cNvCxnSpPr>
          <p:nvPr/>
        </p:nvCxnSpPr>
        <p:spPr>
          <a:xfrm>
            <a:off x="567926" y="221846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6AB0A6C-FA5B-40C2-88F3-547D89FB35C9}"/>
              </a:ext>
            </a:extLst>
          </p:cNvPr>
          <p:cNvCxnSpPr>
            <a:cxnSpLocks/>
          </p:cNvCxnSpPr>
          <p:nvPr/>
        </p:nvCxnSpPr>
        <p:spPr>
          <a:xfrm>
            <a:off x="570968" y="2749317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2A220E-9778-4276-9B7D-855F4702E38A}"/>
              </a:ext>
            </a:extLst>
          </p:cNvPr>
          <p:cNvCxnSpPr>
            <a:cxnSpLocks/>
          </p:cNvCxnSpPr>
          <p:nvPr/>
        </p:nvCxnSpPr>
        <p:spPr>
          <a:xfrm>
            <a:off x="569904" y="310540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0F5326-8ABB-4C7F-A4DC-6584EDE07865}"/>
              </a:ext>
            </a:extLst>
          </p:cNvPr>
          <p:cNvCxnSpPr>
            <a:cxnSpLocks/>
          </p:cNvCxnSpPr>
          <p:nvPr/>
        </p:nvCxnSpPr>
        <p:spPr>
          <a:xfrm>
            <a:off x="559795" y="24004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2FE61C-06DD-4ADC-B2F3-7492AB98FFC2}"/>
              </a:ext>
            </a:extLst>
          </p:cNvPr>
          <p:cNvCxnSpPr>
            <a:cxnSpLocks/>
          </p:cNvCxnSpPr>
          <p:nvPr/>
        </p:nvCxnSpPr>
        <p:spPr>
          <a:xfrm>
            <a:off x="563223" y="203328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912793A-4001-4095-97C2-D99D3A4FD502}"/>
              </a:ext>
            </a:extLst>
          </p:cNvPr>
          <p:cNvCxnSpPr>
            <a:cxnSpLocks/>
          </p:cNvCxnSpPr>
          <p:nvPr/>
        </p:nvCxnSpPr>
        <p:spPr>
          <a:xfrm>
            <a:off x="566054" y="184278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4DF6308-6A95-4BC6-8078-D56576EDAA2B}"/>
              </a:ext>
            </a:extLst>
          </p:cNvPr>
          <p:cNvSpPr/>
          <p:nvPr/>
        </p:nvSpPr>
        <p:spPr>
          <a:xfrm>
            <a:off x="92685" y="298637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17D522-86FB-4A01-A0D5-FD0843923F97}"/>
              </a:ext>
            </a:extLst>
          </p:cNvPr>
          <p:cNvSpPr/>
          <p:nvPr/>
        </p:nvSpPr>
        <p:spPr>
          <a:xfrm>
            <a:off x="92685" y="282653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66FDB5-3F37-479C-B5A6-D7D5FED5834B}"/>
              </a:ext>
            </a:extLst>
          </p:cNvPr>
          <p:cNvSpPr/>
          <p:nvPr/>
        </p:nvSpPr>
        <p:spPr>
          <a:xfrm>
            <a:off x="95225" y="262751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8FF313-59D1-4467-A648-C4F0381550CD}"/>
              </a:ext>
            </a:extLst>
          </p:cNvPr>
          <p:cNvSpPr/>
          <p:nvPr/>
        </p:nvSpPr>
        <p:spPr>
          <a:xfrm>
            <a:off x="89059" y="242973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8B7D8A-46FC-481D-A320-20541F3CF6D6}"/>
              </a:ext>
            </a:extLst>
          </p:cNvPr>
          <p:cNvSpPr/>
          <p:nvPr/>
        </p:nvSpPr>
        <p:spPr>
          <a:xfrm>
            <a:off x="89059" y="226989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61032F-AC45-44FB-BA6E-653789A7CB9D}"/>
              </a:ext>
            </a:extLst>
          </p:cNvPr>
          <p:cNvSpPr/>
          <p:nvPr/>
        </p:nvSpPr>
        <p:spPr>
          <a:xfrm>
            <a:off x="91599" y="208683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C41B031-D0AF-4375-89E1-4E06A755543B}"/>
              </a:ext>
            </a:extLst>
          </p:cNvPr>
          <p:cNvSpPr/>
          <p:nvPr/>
        </p:nvSpPr>
        <p:spPr>
          <a:xfrm>
            <a:off x="89059" y="188300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19CED2-ED3F-4FBE-B2EF-34DB27890626}"/>
              </a:ext>
            </a:extLst>
          </p:cNvPr>
          <p:cNvSpPr/>
          <p:nvPr/>
        </p:nvSpPr>
        <p:spPr>
          <a:xfrm>
            <a:off x="89602" y="235023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E3AAE8F-1688-40CC-B426-D91C7C57CA05}"/>
              </a:ext>
            </a:extLst>
          </p:cNvPr>
          <p:cNvSpPr/>
          <p:nvPr/>
        </p:nvSpPr>
        <p:spPr>
          <a:xfrm>
            <a:off x="89602" y="219039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DCCC86-DA03-4B71-A741-4A0D993C395E}"/>
              </a:ext>
            </a:extLst>
          </p:cNvPr>
          <p:cNvSpPr/>
          <p:nvPr/>
        </p:nvSpPr>
        <p:spPr>
          <a:xfrm>
            <a:off x="92142" y="199137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331FDF0-9437-4588-B90E-345C66DE06A8}"/>
              </a:ext>
            </a:extLst>
          </p:cNvPr>
          <p:cNvSpPr/>
          <p:nvPr/>
        </p:nvSpPr>
        <p:spPr>
          <a:xfrm>
            <a:off x="89059" y="1806406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F63C8ED-850F-460D-B61B-503C8C78377D}"/>
              </a:ext>
            </a:extLst>
          </p:cNvPr>
          <p:cNvSpPr/>
          <p:nvPr/>
        </p:nvSpPr>
        <p:spPr>
          <a:xfrm>
            <a:off x="85976" y="1725917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A07E333-11DF-41A8-9FE9-1501136F9E64}"/>
              </a:ext>
            </a:extLst>
          </p:cNvPr>
          <p:cNvSpPr/>
          <p:nvPr/>
        </p:nvSpPr>
        <p:spPr>
          <a:xfrm>
            <a:off x="2666489" y="2395869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516A7EE-21CC-422C-919A-E42959641295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2713585" y="2484766"/>
            <a:ext cx="0" cy="771360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F8694E42-8EBD-46FB-9D4B-196914B059B4}"/>
              </a:ext>
            </a:extLst>
          </p:cNvPr>
          <p:cNvSpPr/>
          <p:nvPr/>
        </p:nvSpPr>
        <p:spPr>
          <a:xfrm>
            <a:off x="2436478" y="3402720"/>
            <a:ext cx="501782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AA99444-E419-4A72-B1DB-DFB062DE52AA}"/>
              </a:ext>
            </a:extLst>
          </p:cNvPr>
          <p:cNvSpPr/>
          <p:nvPr/>
        </p:nvSpPr>
        <p:spPr>
          <a:xfrm>
            <a:off x="2993709" y="2502762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43B14CB-CBE5-480C-B59C-5477E4BFD2D8}"/>
              </a:ext>
            </a:extLst>
          </p:cNvPr>
          <p:cNvCxnSpPr>
            <a:cxnSpLocks/>
          </p:cNvCxnSpPr>
          <p:nvPr/>
        </p:nvCxnSpPr>
        <p:spPr>
          <a:xfrm flipV="1">
            <a:off x="3030133" y="2591659"/>
            <a:ext cx="0" cy="677026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6AF49CEC-233C-43EA-B9E6-DE46F18C1290}"/>
              </a:ext>
            </a:extLst>
          </p:cNvPr>
          <p:cNvSpPr/>
          <p:nvPr/>
        </p:nvSpPr>
        <p:spPr>
          <a:xfrm>
            <a:off x="2759490" y="3283642"/>
            <a:ext cx="495318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1989665-E239-4681-992C-7AF01D310184}"/>
              </a:ext>
            </a:extLst>
          </p:cNvPr>
          <p:cNvSpPr/>
          <p:nvPr/>
        </p:nvSpPr>
        <p:spPr>
          <a:xfrm>
            <a:off x="3308619" y="2647321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E23C35A-F99F-4A78-8645-304008FCBEB4}"/>
              </a:ext>
            </a:extLst>
          </p:cNvPr>
          <p:cNvCxnSpPr>
            <a:cxnSpLocks/>
          </p:cNvCxnSpPr>
          <p:nvPr/>
        </p:nvCxnSpPr>
        <p:spPr>
          <a:xfrm flipV="1">
            <a:off x="3345043" y="2736218"/>
            <a:ext cx="0" cy="532467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B69D1780-9091-480E-8DCB-4013CFBCDAB5}"/>
              </a:ext>
            </a:extLst>
          </p:cNvPr>
          <p:cNvSpPr/>
          <p:nvPr/>
        </p:nvSpPr>
        <p:spPr>
          <a:xfrm>
            <a:off x="3560034" y="2333642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DA493A0-3630-43E3-B602-781AB5597957}"/>
              </a:ext>
            </a:extLst>
          </p:cNvPr>
          <p:cNvCxnSpPr>
            <a:cxnSpLocks/>
          </p:cNvCxnSpPr>
          <p:nvPr/>
        </p:nvCxnSpPr>
        <p:spPr>
          <a:xfrm flipH="1" flipV="1">
            <a:off x="3596458" y="2422539"/>
            <a:ext cx="5227" cy="846146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6751AEF9-304A-486F-976F-19A758AA7AC3}"/>
              </a:ext>
            </a:extLst>
          </p:cNvPr>
          <p:cNvSpPr/>
          <p:nvPr/>
        </p:nvSpPr>
        <p:spPr>
          <a:xfrm>
            <a:off x="3798839" y="1914821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F34B720-9188-40B0-9C3B-5379F64224EF}"/>
              </a:ext>
            </a:extLst>
          </p:cNvPr>
          <p:cNvCxnSpPr>
            <a:cxnSpLocks/>
          </p:cNvCxnSpPr>
          <p:nvPr/>
        </p:nvCxnSpPr>
        <p:spPr>
          <a:xfrm flipV="1">
            <a:off x="3835263" y="2003718"/>
            <a:ext cx="0" cy="1252408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26CC07A0-3209-4B5F-B45F-5552EB2F5C0D}"/>
              </a:ext>
            </a:extLst>
          </p:cNvPr>
          <p:cNvSpPr/>
          <p:nvPr/>
        </p:nvSpPr>
        <p:spPr>
          <a:xfrm>
            <a:off x="4088399" y="1817095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6992A88-EB98-4262-9D91-A3685FB6DC4C}"/>
              </a:ext>
            </a:extLst>
          </p:cNvPr>
          <p:cNvCxnSpPr>
            <a:cxnSpLocks/>
          </p:cNvCxnSpPr>
          <p:nvPr/>
        </p:nvCxnSpPr>
        <p:spPr>
          <a:xfrm flipV="1">
            <a:off x="4124823" y="1905992"/>
            <a:ext cx="0" cy="1381427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1E3696E2-471E-4FAD-83A0-60C06A0B74ED}"/>
              </a:ext>
            </a:extLst>
          </p:cNvPr>
          <p:cNvSpPr/>
          <p:nvPr/>
        </p:nvSpPr>
        <p:spPr>
          <a:xfrm>
            <a:off x="4356613" y="1968450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F326FD2-FDE2-404C-923E-AD4CB43F9790}"/>
              </a:ext>
            </a:extLst>
          </p:cNvPr>
          <p:cNvCxnSpPr>
            <a:cxnSpLocks/>
          </p:cNvCxnSpPr>
          <p:nvPr/>
        </p:nvCxnSpPr>
        <p:spPr>
          <a:xfrm flipV="1">
            <a:off x="4393037" y="2057347"/>
            <a:ext cx="0" cy="1198779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4237A697-5449-42E5-88B0-BA2DADB196E4}"/>
              </a:ext>
            </a:extLst>
          </p:cNvPr>
          <p:cNvSpPr/>
          <p:nvPr/>
        </p:nvSpPr>
        <p:spPr>
          <a:xfrm>
            <a:off x="3053822" y="3412822"/>
            <a:ext cx="515354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8BC2F6C-1A02-4765-9F07-F97C9338A997}"/>
              </a:ext>
            </a:extLst>
          </p:cNvPr>
          <p:cNvSpPr/>
          <p:nvPr/>
        </p:nvSpPr>
        <p:spPr>
          <a:xfrm>
            <a:off x="3308301" y="3263944"/>
            <a:ext cx="504470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9240D82-F300-42E9-851B-1B1DB4B213F8}"/>
              </a:ext>
            </a:extLst>
          </p:cNvPr>
          <p:cNvSpPr/>
          <p:nvPr/>
        </p:nvSpPr>
        <p:spPr>
          <a:xfrm>
            <a:off x="3558995" y="3407223"/>
            <a:ext cx="495317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62C9055-8220-4B7A-8627-F70D488E322A}"/>
              </a:ext>
            </a:extLst>
          </p:cNvPr>
          <p:cNvSpPr/>
          <p:nvPr/>
        </p:nvSpPr>
        <p:spPr>
          <a:xfrm>
            <a:off x="3829783" y="3262247"/>
            <a:ext cx="505228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10EE427-E01B-481E-A788-E66E8C605D44}"/>
              </a:ext>
            </a:extLst>
          </p:cNvPr>
          <p:cNvSpPr/>
          <p:nvPr/>
        </p:nvSpPr>
        <p:spPr>
          <a:xfrm>
            <a:off x="4116959" y="3402719"/>
            <a:ext cx="496218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C85A152-C08B-4B37-9E5D-3DE420D3A11C}"/>
              </a:ext>
            </a:extLst>
          </p:cNvPr>
          <p:cNvCxnSpPr>
            <a:cxnSpLocks/>
          </p:cNvCxnSpPr>
          <p:nvPr/>
        </p:nvCxnSpPr>
        <p:spPr>
          <a:xfrm>
            <a:off x="3335930" y="3743588"/>
            <a:ext cx="289105" cy="0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EE1BA-626F-4033-9865-12F55CB58D37}"/>
              </a:ext>
            </a:extLst>
          </p:cNvPr>
          <p:cNvSpPr/>
          <p:nvPr/>
        </p:nvSpPr>
        <p:spPr>
          <a:xfrm>
            <a:off x="2996998" y="3873232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US" b="1" baseline="-25000" dirty="0">
                <a:solidFill>
                  <a:schemeClr val="accent2">
                    <a:lumMod val="75000"/>
                  </a:schemeClr>
                </a:solidFill>
              </a:rPr>
              <a:t>SA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7592C36-00F8-4800-888F-8274687C6CC3}"/>
              </a:ext>
            </a:extLst>
          </p:cNvPr>
          <p:cNvCxnSpPr>
            <a:cxnSpLocks/>
          </p:cNvCxnSpPr>
          <p:nvPr/>
        </p:nvCxnSpPr>
        <p:spPr>
          <a:xfrm flipV="1">
            <a:off x="3355690" y="3650978"/>
            <a:ext cx="0" cy="17595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83257F5-A100-41F6-B6AF-24E4BF415A31}"/>
              </a:ext>
            </a:extLst>
          </p:cNvPr>
          <p:cNvCxnSpPr>
            <a:cxnSpLocks/>
          </p:cNvCxnSpPr>
          <p:nvPr/>
        </p:nvCxnSpPr>
        <p:spPr>
          <a:xfrm flipV="1">
            <a:off x="3601685" y="3651900"/>
            <a:ext cx="0" cy="17595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91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sampling rate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frequency of sampling: </a:t>
            </a:r>
            <a:r>
              <a:rPr lang="en-US" sz="16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1600" b="1" baseline="-25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1/T</a:t>
            </a:r>
            <a:r>
              <a:rPr lang="en-US" sz="1600" b="1" baseline="-25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59B7F-99D4-4256-8E6C-D8E2741C60E5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>
            <a:off x="642620" y="3167008"/>
            <a:ext cx="4277995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>
            <a:off x="642620" y="1760828"/>
            <a:ext cx="4283567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B755A-30B8-4E8D-B89F-B7159514F361}"/>
              </a:ext>
            </a:extLst>
          </p:cNvPr>
          <p:cNvCxnSpPr>
            <a:cxnSpLocks/>
          </p:cNvCxnSpPr>
          <p:nvPr/>
        </p:nvCxnSpPr>
        <p:spPr>
          <a:xfrm>
            <a:off x="568652" y="24789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E2E3113-3D5A-4D84-8DDC-27912E80A20D}"/>
              </a:ext>
            </a:extLst>
          </p:cNvPr>
          <p:cNvSpPr/>
          <p:nvPr/>
        </p:nvSpPr>
        <p:spPr>
          <a:xfrm>
            <a:off x="450525" y="3189113"/>
            <a:ext cx="800100" cy="465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n=4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5386B4-20F1-4A85-9436-92951921F8FB}"/>
              </a:ext>
            </a:extLst>
          </p:cNvPr>
          <p:cNvCxnSpPr>
            <a:cxnSpLocks/>
          </p:cNvCxnSpPr>
          <p:nvPr/>
        </p:nvCxnSpPr>
        <p:spPr>
          <a:xfrm>
            <a:off x="576057" y="2848769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ECDCD1-C7C0-4F3B-AB31-0142551BFD03}"/>
              </a:ext>
            </a:extLst>
          </p:cNvPr>
          <p:cNvCxnSpPr>
            <a:cxnSpLocks/>
          </p:cNvCxnSpPr>
          <p:nvPr/>
        </p:nvCxnSpPr>
        <p:spPr>
          <a:xfrm>
            <a:off x="572296" y="212692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6C6D4AA-BF94-4500-A9C9-6B1CCB5A567D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783AE1-89D0-4E3C-8A5C-B08D95F7428C}"/>
              </a:ext>
            </a:extLst>
          </p:cNvPr>
          <p:cNvCxnSpPr>
            <a:cxnSpLocks/>
            <a:endCxn id="35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28D1968-77F3-40E9-A4AD-3A6B47B4B323}"/>
              </a:ext>
            </a:extLst>
          </p:cNvPr>
          <p:cNvSpPr/>
          <p:nvPr/>
        </p:nvSpPr>
        <p:spPr>
          <a:xfrm>
            <a:off x="2144260" y="3204073"/>
            <a:ext cx="499669" cy="382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F2116F-CBC5-47E8-9B32-2E78D8DF2683}"/>
              </a:ext>
            </a:extLst>
          </p:cNvPr>
          <p:cNvCxnSpPr>
            <a:cxnSpLocks/>
          </p:cNvCxnSpPr>
          <p:nvPr/>
        </p:nvCxnSpPr>
        <p:spPr>
          <a:xfrm>
            <a:off x="567927" y="266095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3B8DBA-108A-435F-BB01-B625C5CABD63}"/>
              </a:ext>
            </a:extLst>
          </p:cNvPr>
          <p:cNvCxnSpPr>
            <a:cxnSpLocks/>
          </p:cNvCxnSpPr>
          <p:nvPr/>
        </p:nvCxnSpPr>
        <p:spPr>
          <a:xfrm>
            <a:off x="567926" y="3022336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CD55FE-81A7-4C3C-88C6-B17C0725EC23}"/>
              </a:ext>
            </a:extLst>
          </p:cNvPr>
          <p:cNvCxnSpPr>
            <a:cxnSpLocks/>
          </p:cNvCxnSpPr>
          <p:nvPr/>
        </p:nvCxnSpPr>
        <p:spPr>
          <a:xfrm>
            <a:off x="570513" y="23174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1DC085-2F64-4020-A7F5-963321DC5B09}"/>
              </a:ext>
            </a:extLst>
          </p:cNvPr>
          <p:cNvCxnSpPr>
            <a:cxnSpLocks/>
          </p:cNvCxnSpPr>
          <p:nvPr/>
        </p:nvCxnSpPr>
        <p:spPr>
          <a:xfrm>
            <a:off x="570767" y="194174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96357D8-820E-4281-94F8-857218431FBA}"/>
              </a:ext>
            </a:extLst>
          </p:cNvPr>
          <p:cNvSpPr/>
          <p:nvPr/>
        </p:nvSpPr>
        <p:spPr>
          <a:xfrm>
            <a:off x="92142" y="306587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3E1BAC-E816-4847-9831-AAC704B41A3C}"/>
              </a:ext>
            </a:extLst>
          </p:cNvPr>
          <p:cNvSpPr/>
          <p:nvPr/>
        </p:nvSpPr>
        <p:spPr>
          <a:xfrm>
            <a:off x="92142" y="290603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129CE6-EBC2-43F8-B1DC-7853C77254BF}"/>
              </a:ext>
            </a:extLst>
          </p:cNvPr>
          <p:cNvSpPr/>
          <p:nvPr/>
        </p:nvSpPr>
        <p:spPr>
          <a:xfrm>
            <a:off x="94682" y="272297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D6F38-1EBC-4AB2-ACDA-295CE3CE58E1}"/>
              </a:ext>
            </a:extLst>
          </p:cNvPr>
          <p:cNvSpPr/>
          <p:nvPr/>
        </p:nvSpPr>
        <p:spPr>
          <a:xfrm>
            <a:off x="92142" y="251914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0110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BB6BB2-9484-42FC-A29F-ACE61DABBB59}"/>
              </a:ext>
            </a:extLst>
          </p:cNvPr>
          <p:cNvCxnSpPr>
            <a:cxnSpLocks/>
          </p:cNvCxnSpPr>
          <p:nvPr/>
        </p:nvCxnSpPr>
        <p:spPr>
          <a:xfrm>
            <a:off x="563224" y="25619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19259D-BE90-4701-A978-2BC4DCF9563D}"/>
              </a:ext>
            </a:extLst>
          </p:cNvPr>
          <p:cNvCxnSpPr>
            <a:cxnSpLocks/>
          </p:cNvCxnSpPr>
          <p:nvPr/>
        </p:nvCxnSpPr>
        <p:spPr>
          <a:xfrm>
            <a:off x="572748" y="293183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61380C-C5B8-40B3-9DC1-7C0A6FEAAD0F}"/>
              </a:ext>
            </a:extLst>
          </p:cNvPr>
          <p:cNvCxnSpPr>
            <a:cxnSpLocks/>
          </p:cNvCxnSpPr>
          <p:nvPr/>
        </p:nvCxnSpPr>
        <p:spPr>
          <a:xfrm>
            <a:off x="567926" y="221846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6AB0A6C-FA5B-40C2-88F3-547D89FB35C9}"/>
              </a:ext>
            </a:extLst>
          </p:cNvPr>
          <p:cNvCxnSpPr>
            <a:cxnSpLocks/>
          </p:cNvCxnSpPr>
          <p:nvPr/>
        </p:nvCxnSpPr>
        <p:spPr>
          <a:xfrm>
            <a:off x="570968" y="2749317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2A220E-9778-4276-9B7D-855F4702E38A}"/>
              </a:ext>
            </a:extLst>
          </p:cNvPr>
          <p:cNvCxnSpPr>
            <a:cxnSpLocks/>
          </p:cNvCxnSpPr>
          <p:nvPr/>
        </p:nvCxnSpPr>
        <p:spPr>
          <a:xfrm>
            <a:off x="569904" y="310540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0F5326-8ABB-4C7F-A4DC-6584EDE07865}"/>
              </a:ext>
            </a:extLst>
          </p:cNvPr>
          <p:cNvCxnSpPr>
            <a:cxnSpLocks/>
          </p:cNvCxnSpPr>
          <p:nvPr/>
        </p:nvCxnSpPr>
        <p:spPr>
          <a:xfrm>
            <a:off x="559795" y="24004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2FE61C-06DD-4ADC-B2F3-7492AB98FFC2}"/>
              </a:ext>
            </a:extLst>
          </p:cNvPr>
          <p:cNvCxnSpPr>
            <a:cxnSpLocks/>
          </p:cNvCxnSpPr>
          <p:nvPr/>
        </p:nvCxnSpPr>
        <p:spPr>
          <a:xfrm>
            <a:off x="563223" y="203328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912793A-4001-4095-97C2-D99D3A4FD502}"/>
              </a:ext>
            </a:extLst>
          </p:cNvPr>
          <p:cNvCxnSpPr>
            <a:cxnSpLocks/>
          </p:cNvCxnSpPr>
          <p:nvPr/>
        </p:nvCxnSpPr>
        <p:spPr>
          <a:xfrm>
            <a:off x="566054" y="184278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4DF6308-6A95-4BC6-8078-D56576EDAA2B}"/>
              </a:ext>
            </a:extLst>
          </p:cNvPr>
          <p:cNvSpPr/>
          <p:nvPr/>
        </p:nvSpPr>
        <p:spPr>
          <a:xfrm>
            <a:off x="92685" y="298637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17D522-86FB-4A01-A0D5-FD0843923F97}"/>
              </a:ext>
            </a:extLst>
          </p:cNvPr>
          <p:cNvSpPr/>
          <p:nvPr/>
        </p:nvSpPr>
        <p:spPr>
          <a:xfrm>
            <a:off x="92685" y="282653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66FDB5-3F37-479C-B5A6-D7D5FED5834B}"/>
              </a:ext>
            </a:extLst>
          </p:cNvPr>
          <p:cNvSpPr/>
          <p:nvPr/>
        </p:nvSpPr>
        <p:spPr>
          <a:xfrm>
            <a:off x="95225" y="262751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8FF313-59D1-4467-A648-C4F0381550CD}"/>
              </a:ext>
            </a:extLst>
          </p:cNvPr>
          <p:cNvSpPr/>
          <p:nvPr/>
        </p:nvSpPr>
        <p:spPr>
          <a:xfrm>
            <a:off x="89059" y="242973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8B7D8A-46FC-481D-A320-20541F3CF6D6}"/>
              </a:ext>
            </a:extLst>
          </p:cNvPr>
          <p:cNvSpPr/>
          <p:nvPr/>
        </p:nvSpPr>
        <p:spPr>
          <a:xfrm>
            <a:off x="89059" y="226989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61032F-AC45-44FB-BA6E-653789A7CB9D}"/>
              </a:ext>
            </a:extLst>
          </p:cNvPr>
          <p:cNvSpPr/>
          <p:nvPr/>
        </p:nvSpPr>
        <p:spPr>
          <a:xfrm>
            <a:off x="91599" y="208683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C41B031-D0AF-4375-89E1-4E06A755543B}"/>
              </a:ext>
            </a:extLst>
          </p:cNvPr>
          <p:cNvSpPr/>
          <p:nvPr/>
        </p:nvSpPr>
        <p:spPr>
          <a:xfrm>
            <a:off x="89059" y="188300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19CED2-ED3F-4FBE-B2EF-34DB27890626}"/>
              </a:ext>
            </a:extLst>
          </p:cNvPr>
          <p:cNvSpPr/>
          <p:nvPr/>
        </p:nvSpPr>
        <p:spPr>
          <a:xfrm>
            <a:off x="89602" y="235023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E3AAE8F-1688-40CC-B426-D91C7C57CA05}"/>
              </a:ext>
            </a:extLst>
          </p:cNvPr>
          <p:cNvSpPr/>
          <p:nvPr/>
        </p:nvSpPr>
        <p:spPr>
          <a:xfrm>
            <a:off x="89602" y="219039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DCCC86-DA03-4B71-A741-4A0D993C395E}"/>
              </a:ext>
            </a:extLst>
          </p:cNvPr>
          <p:cNvSpPr/>
          <p:nvPr/>
        </p:nvSpPr>
        <p:spPr>
          <a:xfrm>
            <a:off x="92142" y="199137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331FDF0-9437-4588-B90E-345C66DE06A8}"/>
              </a:ext>
            </a:extLst>
          </p:cNvPr>
          <p:cNvSpPr/>
          <p:nvPr/>
        </p:nvSpPr>
        <p:spPr>
          <a:xfrm>
            <a:off x="89059" y="1806406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F63C8ED-850F-460D-B61B-503C8C78377D}"/>
              </a:ext>
            </a:extLst>
          </p:cNvPr>
          <p:cNvSpPr/>
          <p:nvPr/>
        </p:nvSpPr>
        <p:spPr>
          <a:xfrm>
            <a:off x="85976" y="1725917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A07E333-11DF-41A8-9FE9-1501136F9E64}"/>
              </a:ext>
            </a:extLst>
          </p:cNvPr>
          <p:cNvSpPr/>
          <p:nvPr/>
        </p:nvSpPr>
        <p:spPr>
          <a:xfrm>
            <a:off x="2666489" y="2395869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516A7EE-21CC-422C-919A-E42959641295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2713585" y="2484766"/>
            <a:ext cx="0" cy="771360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F8694E42-8EBD-46FB-9D4B-196914B059B4}"/>
              </a:ext>
            </a:extLst>
          </p:cNvPr>
          <p:cNvSpPr/>
          <p:nvPr/>
        </p:nvSpPr>
        <p:spPr>
          <a:xfrm>
            <a:off x="2436478" y="3402720"/>
            <a:ext cx="501782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AA99444-E419-4A72-B1DB-DFB062DE52AA}"/>
              </a:ext>
            </a:extLst>
          </p:cNvPr>
          <p:cNvSpPr/>
          <p:nvPr/>
        </p:nvSpPr>
        <p:spPr>
          <a:xfrm>
            <a:off x="2993709" y="2502762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43B14CB-CBE5-480C-B59C-5477E4BFD2D8}"/>
              </a:ext>
            </a:extLst>
          </p:cNvPr>
          <p:cNvCxnSpPr>
            <a:cxnSpLocks/>
          </p:cNvCxnSpPr>
          <p:nvPr/>
        </p:nvCxnSpPr>
        <p:spPr>
          <a:xfrm flipV="1">
            <a:off x="3030133" y="2591659"/>
            <a:ext cx="0" cy="677026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6AF49CEC-233C-43EA-B9E6-DE46F18C1290}"/>
              </a:ext>
            </a:extLst>
          </p:cNvPr>
          <p:cNvSpPr/>
          <p:nvPr/>
        </p:nvSpPr>
        <p:spPr>
          <a:xfrm>
            <a:off x="2759490" y="3283642"/>
            <a:ext cx="495318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1989665-E239-4681-992C-7AF01D310184}"/>
              </a:ext>
            </a:extLst>
          </p:cNvPr>
          <p:cNvSpPr/>
          <p:nvPr/>
        </p:nvSpPr>
        <p:spPr>
          <a:xfrm>
            <a:off x="3308619" y="2647321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E23C35A-F99F-4A78-8645-304008FCBEB4}"/>
              </a:ext>
            </a:extLst>
          </p:cNvPr>
          <p:cNvCxnSpPr>
            <a:cxnSpLocks/>
          </p:cNvCxnSpPr>
          <p:nvPr/>
        </p:nvCxnSpPr>
        <p:spPr>
          <a:xfrm flipV="1">
            <a:off x="3345043" y="2736218"/>
            <a:ext cx="0" cy="532467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B69D1780-9091-480E-8DCB-4013CFBCDAB5}"/>
              </a:ext>
            </a:extLst>
          </p:cNvPr>
          <p:cNvSpPr/>
          <p:nvPr/>
        </p:nvSpPr>
        <p:spPr>
          <a:xfrm>
            <a:off x="3560034" y="2333642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DA493A0-3630-43E3-B602-781AB5597957}"/>
              </a:ext>
            </a:extLst>
          </p:cNvPr>
          <p:cNvCxnSpPr>
            <a:cxnSpLocks/>
          </p:cNvCxnSpPr>
          <p:nvPr/>
        </p:nvCxnSpPr>
        <p:spPr>
          <a:xfrm flipH="1" flipV="1">
            <a:off x="3596458" y="2422539"/>
            <a:ext cx="5227" cy="846146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6751AEF9-304A-486F-976F-19A758AA7AC3}"/>
              </a:ext>
            </a:extLst>
          </p:cNvPr>
          <p:cNvSpPr/>
          <p:nvPr/>
        </p:nvSpPr>
        <p:spPr>
          <a:xfrm>
            <a:off x="3798839" y="1914821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F34B720-9188-40B0-9C3B-5379F64224EF}"/>
              </a:ext>
            </a:extLst>
          </p:cNvPr>
          <p:cNvCxnSpPr>
            <a:cxnSpLocks/>
          </p:cNvCxnSpPr>
          <p:nvPr/>
        </p:nvCxnSpPr>
        <p:spPr>
          <a:xfrm flipV="1">
            <a:off x="3835263" y="2003718"/>
            <a:ext cx="0" cy="1252408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26CC07A0-3209-4B5F-B45F-5552EB2F5C0D}"/>
              </a:ext>
            </a:extLst>
          </p:cNvPr>
          <p:cNvSpPr/>
          <p:nvPr/>
        </p:nvSpPr>
        <p:spPr>
          <a:xfrm>
            <a:off x="4088399" y="1817095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6992A88-EB98-4262-9D91-A3685FB6DC4C}"/>
              </a:ext>
            </a:extLst>
          </p:cNvPr>
          <p:cNvCxnSpPr>
            <a:cxnSpLocks/>
          </p:cNvCxnSpPr>
          <p:nvPr/>
        </p:nvCxnSpPr>
        <p:spPr>
          <a:xfrm flipV="1">
            <a:off x="4124823" y="1905992"/>
            <a:ext cx="0" cy="1381427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1E3696E2-471E-4FAD-83A0-60C06A0B74ED}"/>
              </a:ext>
            </a:extLst>
          </p:cNvPr>
          <p:cNvSpPr/>
          <p:nvPr/>
        </p:nvSpPr>
        <p:spPr>
          <a:xfrm>
            <a:off x="4356613" y="1968450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F326FD2-FDE2-404C-923E-AD4CB43F9790}"/>
              </a:ext>
            </a:extLst>
          </p:cNvPr>
          <p:cNvCxnSpPr>
            <a:cxnSpLocks/>
          </p:cNvCxnSpPr>
          <p:nvPr/>
        </p:nvCxnSpPr>
        <p:spPr>
          <a:xfrm flipV="1">
            <a:off x="4393037" y="2057347"/>
            <a:ext cx="0" cy="1198779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4237A697-5449-42E5-88B0-BA2DADB196E4}"/>
              </a:ext>
            </a:extLst>
          </p:cNvPr>
          <p:cNvSpPr/>
          <p:nvPr/>
        </p:nvSpPr>
        <p:spPr>
          <a:xfrm>
            <a:off x="3053822" y="3412822"/>
            <a:ext cx="515354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8BC2F6C-1A02-4765-9F07-F97C9338A997}"/>
              </a:ext>
            </a:extLst>
          </p:cNvPr>
          <p:cNvSpPr/>
          <p:nvPr/>
        </p:nvSpPr>
        <p:spPr>
          <a:xfrm>
            <a:off x="3308301" y="3263944"/>
            <a:ext cx="504470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9240D82-F300-42E9-851B-1B1DB4B213F8}"/>
              </a:ext>
            </a:extLst>
          </p:cNvPr>
          <p:cNvSpPr/>
          <p:nvPr/>
        </p:nvSpPr>
        <p:spPr>
          <a:xfrm>
            <a:off x="3558995" y="3407223"/>
            <a:ext cx="495317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62C9055-8220-4B7A-8627-F70D488E322A}"/>
              </a:ext>
            </a:extLst>
          </p:cNvPr>
          <p:cNvSpPr/>
          <p:nvPr/>
        </p:nvSpPr>
        <p:spPr>
          <a:xfrm>
            <a:off x="3829783" y="3262247"/>
            <a:ext cx="505228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10EE427-E01B-481E-A788-E66E8C605D44}"/>
              </a:ext>
            </a:extLst>
          </p:cNvPr>
          <p:cNvSpPr/>
          <p:nvPr/>
        </p:nvSpPr>
        <p:spPr>
          <a:xfrm>
            <a:off x="4116959" y="3402719"/>
            <a:ext cx="496218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C85A152-C08B-4B37-9E5D-3DE420D3A11C}"/>
              </a:ext>
            </a:extLst>
          </p:cNvPr>
          <p:cNvCxnSpPr>
            <a:cxnSpLocks/>
          </p:cNvCxnSpPr>
          <p:nvPr/>
        </p:nvCxnSpPr>
        <p:spPr>
          <a:xfrm>
            <a:off x="3335930" y="3743588"/>
            <a:ext cx="289105" cy="0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EE1BA-626F-4033-9865-12F55CB58D37}"/>
              </a:ext>
            </a:extLst>
          </p:cNvPr>
          <p:cNvSpPr/>
          <p:nvPr/>
        </p:nvSpPr>
        <p:spPr>
          <a:xfrm>
            <a:off x="2996998" y="3873232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US" b="1" baseline="-25000" dirty="0">
                <a:solidFill>
                  <a:schemeClr val="accent2">
                    <a:lumMod val="75000"/>
                  </a:schemeClr>
                </a:solidFill>
              </a:rPr>
              <a:t>SA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7592C36-00F8-4800-888F-8274687C6CC3}"/>
              </a:ext>
            </a:extLst>
          </p:cNvPr>
          <p:cNvCxnSpPr>
            <a:cxnSpLocks/>
          </p:cNvCxnSpPr>
          <p:nvPr/>
        </p:nvCxnSpPr>
        <p:spPr>
          <a:xfrm flipV="1">
            <a:off x="3355690" y="3650978"/>
            <a:ext cx="0" cy="17595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83257F5-A100-41F6-B6AF-24E4BF415A31}"/>
              </a:ext>
            </a:extLst>
          </p:cNvPr>
          <p:cNvCxnSpPr>
            <a:cxnSpLocks/>
          </p:cNvCxnSpPr>
          <p:nvPr/>
        </p:nvCxnSpPr>
        <p:spPr>
          <a:xfrm flipV="1">
            <a:off x="3601685" y="3651900"/>
            <a:ext cx="0" cy="17595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113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sampling rate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frequency of sampling: </a:t>
            </a:r>
            <a:r>
              <a:rPr lang="en-US" sz="16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1600" b="1" baseline="-25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1/T</a:t>
            </a:r>
            <a:r>
              <a:rPr lang="en-US" sz="1600" b="1" baseline="-25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has units of </a:t>
            </a:r>
            <a:r>
              <a:rPr lang="en-US" sz="16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samples-per-second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(i.e., </a:t>
            </a:r>
            <a:r>
              <a:rPr lang="en-US" sz="16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ksps</a:t>
            </a:r>
            <a:r>
              <a:rPr lang="en-US" sz="16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i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Msps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59B7F-99D4-4256-8E6C-D8E2741C60E5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>
            <a:off x="642620" y="3167008"/>
            <a:ext cx="4277995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>
            <a:off x="642620" y="1760828"/>
            <a:ext cx="4283567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B755A-30B8-4E8D-B89F-B7159514F361}"/>
              </a:ext>
            </a:extLst>
          </p:cNvPr>
          <p:cNvCxnSpPr>
            <a:cxnSpLocks/>
          </p:cNvCxnSpPr>
          <p:nvPr/>
        </p:nvCxnSpPr>
        <p:spPr>
          <a:xfrm>
            <a:off x="568652" y="24789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E2E3113-3D5A-4D84-8DDC-27912E80A20D}"/>
              </a:ext>
            </a:extLst>
          </p:cNvPr>
          <p:cNvSpPr/>
          <p:nvPr/>
        </p:nvSpPr>
        <p:spPr>
          <a:xfrm>
            <a:off x="450525" y="3189113"/>
            <a:ext cx="800100" cy="465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n=4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5386B4-20F1-4A85-9436-92951921F8FB}"/>
              </a:ext>
            </a:extLst>
          </p:cNvPr>
          <p:cNvCxnSpPr>
            <a:cxnSpLocks/>
          </p:cNvCxnSpPr>
          <p:nvPr/>
        </p:nvCxnSpPr>
        <p:spPr>
          <a:xfrm>
            <a:off x="576057" y="2848769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ECDCD1-C7C0-4F3B-AB31-0142551BFD03}"/>
              </a:ext>
            </a:extLst>
          </p:cNvPr>
          <p:cNvCxnSpPr>
            <a:cxnSpLocks/>
          </p:cNvCxnSpPr>
          <p:nvPr/>
        </p:nvCxnSpPr>
        <p:spPr>
          <a:xfrm>
            <a:off x="572296" y="212692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6C6D4AA-BF94-4500-A9C9-6B1CCB5A567D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783AE1-89D0-4E3C-8A5C-B08D95F7428C}"/>
              </a:ext>
            </a:extLst>
          </p:cNvPr>
          <p:cNvCxnSpPr>
            <a:cxnSpLocks/>
            <a:endCxn id="35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28D1968-77F3-40E9-A4AD-3A6B47B4B323}"/>
              </a:ext>
            </a:extLst>
          </p:cNvPr>
          <p:cNvSpPr/>
          <p:nvPr/>
        </p:nvSpPr>
        <p:spPr>
          <a:xfrm>
            <a:off x="2144260" y="3204073"/>
            <a:ext cx="499669" cy="382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F2116F-CBC5-47E8-9B32-2E78D8DF2683}"/>
              </a:ext>
            </a:extLst>
          </p:cNvPr>
          <p:cNvCxnSpPr>
            <a:cxnSpLocks/>
          </p:cNvCxnSpPr>
          <p:nvPr/>
        </p:nvCxnSpPr>
        <p:spPr>
          <a:xfrm>
            <a:off x="567927" y="266095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3B8DBA-108A-435F-BB01-B625C5CABD63}"/>
              </a:ext>
            </a:extLst>
          </p:cNvPr>
          <p:cNvCxnSpPr>
            <a:cxnSpLocks/>
          </p:cNvCxnSpPr>
          <p:nvPr/>
        </p:nvCxnSpPr>
        <p:spPr>
          <a:xfrm>
            <a:off x="567926" y="3022336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CD55FE-81A7-4C3C-88C6-B17C0725EC23}"/>
              </a:ext>
            </a:extLst>
          </p:cNvPr>
          <p:cNvCxnSpPr>
            <a:cxnSpLocks/>
          </p:cNvCxnSpPr>
          <p:nvPr/>
        </p:nvCxnSpPr>
        <p:spPr>
          <a:xfrm>
            <a:off x="570513" y="23174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1DC085-2F64-4020-A7F5-963321DC5B09}"/>
              </a:ext>
            </a:extLst>
          </p:cNvPr>
          <p:cNvCxnSpPr>
            <a:cxnSpLocks/>
          </p:cNvCxnSpPr>
          <p:nvPr/>
        </p:nvCxnSpPr>
        <p:spPr>
          <a:xfrm>
            <a:off x="570767" y="194174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96357D8-820E-4281-94F8-857218431FBA}"/>
              </a:ext>
            </a:extLst>
          </p:cNvPr>
          <p:cNvSpPr/>
          <p:nvPr/>
        </p:nvSpPr>
        <p:spPr>
          <a:xfrm>
            <a:off x="92142" y="306587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3E1BAC-E816-4847-9831-AAC704B41A3C}"/>
              </a:ext>
            </a:extLst>
          </p:cNvPr>
          <p:cNvSpPr/>
          <p:nvPr/>
        </p:nvSpPr>
        <p:spPr>
          <a:xfrm>
            <a:off x="92142" y="290603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129CE6-EBC2-43F8-B1DC-7853C77254BF}"/>
              </a:ext>
            </a:extLst>
          </p:cNvPr>
          <p:cNvSpPr/>
          <p:nvPr/>
        </p:nvSpPr>
        <p:spPr>
          <a:xfrm>
            <a:off x="94682" y="272297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D6F38-1EBC-4AB2-ACDA-295CE3CE58E1}"/>
              </a:ext>
            </a:extLst>
          </p:cNvPr>
          <p:cNvSpPr/>
          <p:nvPr/>
        </p:nvSpPr>
        <p:spPr>
          <a:xfrm>
            <a:off x="92142" y="251914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0110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BB6BB2-9484-42FC-A29F-ACE61DABBB59}"/>
              </a:ext>
            </a:extLst>
          </p:cNvPr>
          <p:cNvCxnSpPr>
            <a:cxnSpLocks/>
          </p:cNvCxnSpPr>
          <p:nvPr/>
        </p:nvCxnSpPr>
        <p:spPr>
          <a:xfrm>
            <a:off x="563224" y="25619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19259D-BE90-4701-A978-2BC4DCF9563D}"/>
              </a:ext>
            </a:extLst>
          </p:cNvPr>
          <p:cNvCxnSpPr>
            <a:cxnSpLocks/>
          </p:cNvCxnSpPr>
          <p:nvPr/>
        </p:nvCxnSpPr>
        <p:spPr>
          <a:xfrm>
            <a:off x="572748" y="293183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61380C-C5B8-40B3-9DC1-7C0A6FEAAD0F}"/>
              </a:ext>
            </a:extLst>
          </p:cNvPr>
          <p:cNvCxnSpPr>
            <a:cxnSpLocks/>
          </p:cNvCxnSpPr>
          <p:nvPr/>
        </p:nvCxnSpPr>
        <p:spPr>
          <a:xfrm>
            <a:off x="567926" y="221846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6AB0A6C-FA5B-40C2-88F3-547D89FB35C9}"/>
              </a:ext>
            </a:extLst>
          </p:cNvPr>
          <p:cNvCxnSpPr>
            <a:cxnSpLocks/>
          </p:cNvCxnSpPr>
          <p:nvPr/>
        </p:nvCxnSpPr>
        <p:spPr>
          <a:xfrm>
            <a:off x="570968" y="2749317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2A220E-9778-4276-9B7D-855F4702E38A}"/>
              </a:ext>
            </a:extLst>
          </p:cNvPr>
          <p:cNvCxnSpPr>
            <a:cxnSpLocks/>
          </p:cNvCxnSpPr>
          <p:nvPr/>
        </p:nvCxnSpPr>
        <p:spPr>
          <a:xfrm>
            <a:off x="569904" y="310540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0F5326-8ABB-4C7F-A4DC-6584EDE07865}"/>
              </a:ext>
            </a:extLst>
          </p:cNvPr>
          <p:cNvCxnSpPr>
            <a:cxnSpLocks/>
          </p:cNvCxnSpPr>
          <p:nvPr/>
        </p:nvCxnSpPr>
        <p:spPr>
          <a:xfrm>
            <a:off x="559795" y="24004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2FE61C-06DD-4ADC-B2F3-7492AB98FFC2}"/>
              </a:ext>
            </a:extLst>
          </p:cNvPr>
          <p:cNvCxnSpPr>
            <a:cxnSpLocks/>
          </p:cNvCxnSpPr>
          <p:nvPr/>
        </p:nvCxnSpPr>
        <p:spPr>
          <a:xfrm>
            <a:off x="563223" y="203328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912793A-4001-4095-97C2-D99D3A4FD502}"/>
              </a:ext>
            </a:extLst>
          </p:cNvPr>
          <p:cNvCxnSpPr>
            <a:cxnSpLocks/>
          </p:cNvCxnSpPr>
          <p:nvPr/>
        </p:nvCxnSpPr>
        <p:spPr>
          <a:xfrm>
            <a:off x="566054" y="184278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4DF6308-6A95-4BC6-8078-D56576EDAA2B}"/>
              </a:ext>
            </a:extLst>
          </p:cNvPr>
          <p:cNvSpPr/>
          <p:nvPr/>
        </p:nvSpPr>
        <p:spPr>
          <a:xfrm>
            <a:off x="92685" y="298637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17D522-86FB-4A01-A0D5-FD0843923F97}"/>
              </a:ext>
            </a:extLst>
          </p:cNvPr>
          <p:cNvSpPr/>
          <p:nvPr/>
        </p:nvSpPr>
        <p:spPr>
          <a:xfrm>
            <a:off x="92685" y="282653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66FDB5-3F37-479C-B5A6-D7D5FED5834B}"/>
              </a:ext>
            </a:extLst>
          </p:cNvPr>
          <p:cNvSpPr/>
          <p:nvPr/>
        </p:nvSpPr>
        <p:spPr>
          <a:xfrm>
            <a:off x="95225" y="262751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8FF313-59D1-4467-A648-C4F0381550CD}"/>
              </a:ext>
            </a:extLst>
          </p:cNvPr>
          <p:cNvSpPr/>
          <p:nvPr/>
        </p:nvSpPr>
        <p:spPr>
          <a:xfrm>
            <a:off x="89059" y="242973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8B7D8A-46FC-481D-A320-20541F3CF6D6}"/>
              </a:ext>
            </a:extLst>
          </p:cNvPr>
          <p:cNvSpPr/>
          <p:nvPr/>
        </p:nvSpPr>
        <p:spPr>
          <a:xfrm>
            <a:off x="89059" y="226989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61032F-AC45-44FB-BA6E-653789A7CB9D}"/>
              </a:ext>
            </a:extLst>
          </p:cNvPr>
          <p:cNvSpPr/>
          <p:nvPr/>
        </p:nvSpPr>
        <p:spPr>
          <a:xfrm>
            <a:off x="91599" y="208683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C41B031-D0AF-4375-89E1-4E06A755543B}"/>
              </a:ext>
            </a:extLst>
          </p:cNvPr>
          <p:cNvSpPr/>
          <p:nvPr/>
        </p:nvSpPr>
        <p:spPr>
          <a:xfrm>
            <a:off x="89059" y="188300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19CED2-ED3F-4FBE-B2EF-34DB27890626}"/>
              </a:ext>
            </a:extLst>
          </p:cNvPr>
          <p:cNvSpPr/>
          <p:nvPr/>
        </p:nvSpPr>
        <p:spPr>
          <a:xfrm>
            <a:off x="89602" y="235023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E3AAE8F-1688-40CC-B426-D91C7C57CA05}"/>
              </a:ext>
            </a:extLst>
          </p:cNvPr>
          <p:cNvSpPr/>
          <p:nvPr/>
        </p:nvSpPr>
        <p:spPr>
          <a:xfrm>
            <a:off x="89602" y="219039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DCCC86-DA03-4B71-A741-4A0D993C395E}"/>
              </a:ext>
            </a:extLst>
          </p:cNvPr>
          <p:cNvSpPr/>
          <p:nvPr/>
        </p:nvSpPr>
        <p:spPr>
          <a:xfrm>
            <a:off x="92142" y="199137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331FDF0-9437-4588-B90E-345C66DE06A8}"/>
              </a:ext>
            </a:extLst>
          </p:cNvPr>
          <p:cNvSpPr/>
          <p:nvPr/>
        </p:nvSpPr>
        <p:spPr>
          <a:xfrm>
            <a:off x="89059" y="1806406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F63C8ED-850F-460D-B61B-503C8C78377D}"/>
              </a:ext>
            </a:extLst>
          </p:cNvPr>
          <p:cNvSpPr/>
          <p:nvPr/>
        </p:nvSpPr>
        <p:spPr>
          <a:xfrm>
            <a:off x="85976" y="1725917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A07E333-11DF-41A8-9FE9-1501136F9E64}"/>
              </a:ext>
            </a:extLst>
          </p:cNvPr>
          <p:cNvSpPr/>
          <p:nvPr/>
        </p:nvSpPr>
        <p:spPr>
          <a:xfrm>
            <a:off x="2666489" y="2395869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516A7EE-21CC-422C-919A-E42959641295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2713585" y="2484766"/>
            <a:ext cx="0" cy="771360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F8694E42-8EBD-46FB-9D4B-196914B059B4}"/>
              </a:ext>
            </a:extLst>
          </p:cNvPr>
          <p:cNvSpPr/>
          <p:nvPr/>
        </p:nvSpPr>
        <p:spPr>
          <a:xfrm>
            <a:off x="2436478" y="3402720"/>
            <a:ext cx="501782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AA99444-E419-4A72-B1DB-DFB062DE52AA}"/>
              </a:ext>
            </a:extLst>
          </p:cNvPr>
          <p:cNvSpPr/>
          <p:nvPr/>
        </p:nvSpPr>
        <p:spPr>
          <a:xfrm>
            <a:off x="2993709" y="2502762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43B14CB-CBE5-480C-B59C-5477E4BFD2D8}"/>
              </a:ext>
            </a:extLst>
          </p:cNvPr>
          <p:cNvCxnSpPr>
            <a:cxnSpLocks/>
          </p:cNvCxnSpPr>
          <p:nvPr/>
        </p:nvCxnSpPr>
        <p:spPr>
          <a:xfrm flipV="1">
            <a:off x="3030133" y="2591659"/>
            <a:ext cx="0" cy="677026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6AF49CEC-233C-43EA-B9E6-DE46F18C1290}"/>
              </a:ext>
            </a:extLst>
          </p:cNvPr>
          <p:cNvSpPr/>
          <p:nvPr/>
        </p:nvSpPr>
        <p:spPr>
          <a:xfrm>
            <a:off x="2759490" y="3283642"/>
            <a:ext cx="495318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1989665-E239-4681-992C-7AF01D310184}"/>
              </a:ext>
            </a:extLst>
          </p:cNvPr>
          <p:cNvSpPr/>
          <p:nvPr/>
        </p:nvSpPr>
        <p:spPr>
          <a:xfrm>
            <a:off x="3308619" y="2647321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E23C35A-F99F-4A78-8645-304008FCBEB4}"/>
              </a:ext>
            </a:extLst>
          </p:cNvPr>
          <p:cNvCxnSpPr>
            <a:cxnSpLocks/>
          </p:cNvCxnSpPr>
          <p:nvPr/>
        </p:nvCxnSpPr>
        <p:spPr>
          <a:xfrm flipV="1">
            <a:off x="3345043" y="2736218"/>
            <a:ext cx="0" cy="532467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B69D1780-9091-480E-8DCB-4013CFBCDAB5}"/>
              </a:ext>
            </a:extLst>
          </p:cNvPr>
          <p:cNvSpPr/>
          <p:nvPr/>
        </p:nvSpPr>
        <p:spPr>
          <a:xfrm>
            <a:off x="3560034" y="2333642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DA493A0-3630-43E3-B602-781AB5597957}"/>
              </a:ext>
            </a:extLst>
          </p:cNvPr>
          <p:cNvCxnSpPr>
            <a:cxnSpLocks/>
          </p:cNvCxnSpPr>
          <p:nvPr/>
        </p:nvCxnSpPr>
        <p:spPr>
          <a:xfrm flipH="1" flipV="1">
            <a:off x="3596458" y="2422539"/>
            <a:ext cx="5227" cy="846146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6751AEF9-304A-486F-976F-19A758AA7AC3}"/>
              </a:ext>
            </a:extLst>
          </p:cNvPr>
          <p:cNvSpPr/>
          <p:nvPr/>
        </p:nvSpPr>
        <p:spPr>
          <a:xfrm>
            <a:off x="3798839" y="1914821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F34B720-9188-40B0-9C3B-5379F64224EF}"/>
              </a:ext>
            </a:extLst>
          </p:cNvPr>
          <p:cNvCxnSpPr>
            <a:cxnSpLocks/>
          </p:cNvCxnSpPr>
          <p:nvPr/>
        </p:nvCxnSpPr>
        <p:spPr>
          <a:xfrm flipV="1">
            <a:off x="3835263" y="2003718"/>
            <a:ext cx="0" cy="1252408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26CC07A0-3209-4B5F-B45F-5552EB2F5C0D}"/>
              </a:ext>
            </a:extLst>
          </p:cNvPr>
          <p:cNvSpPr/>
          <p:nvPr/>
        </p:nvSpPr>
        <p:spPr>
          <a:xfrm>
            <a:off x="4088399" y="1817095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6992A88-EB98-4262-9D91-A3685FB6DC4C}"/>
              </a:ext>
            </a:extLst>
          </p:cNvPr>
          <p:cNvCxnSpPr>
            <a:cxnSpLocks/>
          </p:cNvCxnSpPr>
          <p:nvPr/>
        </p:nvCxnSpPr>
        <p:spPr>
          <a:xfrm flipV="1">
            <a:off x="4124823" y="1905992"/>
            <a:ext cx="0" cy="1381427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1E3696E2-471E-4FAD-83A0-60C06A0B74ED}"/>
              </a:ext>
            </a:extLst>
          </p:cNvPr>
          <p:cNvSpPr/>
          <p:nvPr/>
        </p:nvSpPr>
        <p:spPr>
          <a:xfrm>
            <a:off x="4356613" y="1968450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F326FD2-FDE2-404C-923E-AD4CB43F9790}"/>
              </a:ext>
            </a:extLst>
          </p:cNvPr>
          <p:cNvCxnSpPr>
            <a:cxnSpLocks/>
          </p:cNvCxnSpPr>
          <p:nvPr/>
        </p:nvCxnSpPr>
        <p:spPr>
          <a:xfrm flipV="1">
            <a:off x="4393037" y="2057347"/>
            <a:ext cx="0" cy="1198779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4237A697-5449-42E5-88B0-BA2DADB196E4}"/>
              </a:ext>
            </a:extLst>
          </p:cNvPr>
          <p:cNvSpPr/>
          <p:nvPr/>
        </p:nvSpPr>
        <p:spPr>
          <a:xfrm>
            <a:off x="3053822" y="3412822"/>
            <a:ext cx="515354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8BC2F6C-1A02-4765-9F07-F97C9338A997}"/>
              </a:ext>
            </a:extLst>
          </p:cNvPr>
          <p:cNvSpPr/>
          <p:nvPr/>
        </p:nvSpPr>
        <p:spPr>
          <a:xfrm>
            <a:off x="3308301" y="3263944"/>
            <a:ext cx="504470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9240D82-F300-42E9-851B-1B1DB4B213F8}"/>
              </a:ext>
            </a:extLst>
          </p:cNvPr>
          <p:cNvSpPr/>
          <p:nvPr/>
        </p:nvSpPr>
        <p:spPr>
          <a:xfrm>
            <a:off x="3558995" y="3407223"/>
            <a:ext cx="495317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62C9055-8220-4B7A-8627-F70D488E322A}"/>
              </a:ext>
            </a:extLst>
          </p:cNvPr>
          <p:cNvSpPr/>
          <p:nvPr/>
        </p:nvSpPr>
        <p:spPr>
          <a:xfrm>
            <a:off x="3829783" y="3262247"/>
            <a:ext cx="505228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10EE427-E01B-481E-A788-E66E8C605D44}"/>
              </a:ext>
            </a:extLst>
          </p:cNvPr>
          <p:cNvSpPr/>
          <p:nvPr/>
        </p:nvSpPr>
        <p:spPr>
          <a:xfrm>
            <a:off x="4116959" y="3402719"/>
            <a:ext cx="496218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C85A152-C08B-4B37-9E5D-3DE420D3A11C}"/>
              </a:ext>
            </a:extLst>
          </p:cNvPr>
          <p:cNvCxnSpPr>
            <a:cxnSpLocks/>
          </p:cNvCxnSpPr>
          <p:nvPr/>
        </p:nvCxnSpPr>
        <p:spPr>
          <a:xfrm>
            <a:off x="3335930" y="3743588"/>
            <a:ext cx="289105" cy="0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20EEE1BA-626F-4033-9865-12F55CB58D37}"/>
              </a:ext>
            </a:extLst>
          </p:cNvPr>
          <p:cNvSpPr/>
          <p:nvPr/>
        </p:nvSpPr>
        <p:spPr>
          <a:xfrm>
            <a:off x="2996998" y="3873232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US" b="1" baseline="-25000" dirty="0">
                <a:solidFill>
                  <a:schemeClr val="accent2">
                    <a:lumMod val="75000"/>
                  </a:schemeClr>
                </a:solidFill>
              </a:rPr>
              <a:t>SA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7592C36-00F8-4800-888F-8274687C6CC3}"/>
              </a:ext>
            </a:extLst>
          </p:cNvPr>
          <p:cNvCxnSpPr>
            <a:cxnSpLocks/>
          </p:cNvCxnSpPr>
          <p:nvPr/>
        </p:nvCxnSpPr>
        <p:spPr>
          <a:xfrm flipV="1">
            <a:off x="3355690" y="3650978"/>
            <a:ext cx="0" cy="17595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83257F5-A100-41F6-B6AF-24E4BF415A31}"/>
              </a:ext>
            </a:extLst>
          </p:cNvPr>
          <p:cNvCxnSpPr>
            <a:cxnSpLocks/>
          </p:cNvCxnSpPr>
          <p:nvPr/>
        </p:nvCxnSpPr>
        <p:spPr>
          <a:xfrm flipV="1">
            <a:off x="3601685" y="3651900"/>
            <a:ext cx="0" cy="17595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844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sample fast enough, you can reconstruct the original signal.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59B7F-99D4-4256-8E6C-D8E2741C60E5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>
            <a:off x="642620" y="3167008"/>
            <a:ext cx="4277995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>
            <a:off x="642620" y="1760828"/>
            <a:ext cx="4283567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B755A-30B8-4E8D-B89F-B7159514F361}"/>
              </a:ext>
            </a:extLst>
          </p:cNvPr>
          <p:cNvCxnSpPr>
            <a:cxnSpLocks/>
          </p:cNvCxnSpPr>
          <p:nvPr/>
        </p:nvCxnSpPr>
        <p:spPr>
          <a:xfrm>
            <a:off x="568652" y="24789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E2E3113-3D5A-4D84-8DDC-27912E80A20D}"/>
              </a:ext>
            </a:extLst>
          </p:cNvPr>
          <p:cNvSpPr/>
          <p:nvPr/>
        </p:nvSpPr>
        <p:spPr>
          <a:xfrm>
            <a:off x="450525" y="3189113"/>
            <a:ext cx="800100" cy="465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n=4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5386B4-20F1-4A85-9436-92951921F8FB}"/>
              </a:ext>
            </a:extLst>
          </p:cNvPr>
          <p:cNvCxnSpPr>
            <a:cxnSpLocks/>
          </p:cNvCxnSpPr>
          <p:nvPr/>
        </p:nvCxnSpPr>
        <p:spPr>
          <a:xfrm>
            <a:off x="576057" y="2848769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ECDCD1-C7C0-4F3B-AB31-0142551BFD03}"/>
              </a:ext>
            </a:extLst>
          </p:cNvPr>
          <p:cNvCxnSpPr>
            <a:cxnSpLocks/>
          </p:cNvCxnSpPr>
          <p:nvPr/>
        </p:nvCxnSpPr>
        <p:spPr>
          <a:xfrm>
            <a:off x="572296" y="212692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6C6D4AA-BF94-4500-A9C9-6B1CCB5A567D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783AE1-89D0-4E3C-8A5C-B08D95F7428C}"/>
              </a:ext>
            </a:extLst>
          </p:cNvPr>
          <p:cNvCxnSpPr>
            <a:cxnSpLocks/>
            <a:endCxn id="35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28D1968-77F3-40E9-A4AD-3A6B47B4B323}"/>
              </a:ext>
            </a:extLst>
          </p:cNvPr>
          <p:cNvSpPr/>
          <p:nvPr/>
        </p:nvSpPr>
        <p:spPr>
          <a:xfrm>
            <a:off x="2144260" y="3204073"/>
            <a:ext cx="499669" cy="382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F2116F-CBC5-47E8-9B32-2E78D8DF2683}"/>
              </a:ext>
            </a:extLst>
          </p:cNvPr>
          <p:cNvCxnSpPr>
            <a:cxnSpLocks/>
          </p:cNvCxnSpPr>
          <p:nvPr/>
        </p:nvCxnSpPr>
        <p:spPr>
          <a:xfrm>
            <a:off x="567927" y="266095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3B8DBA-108A-435F-BB01-B625C5CABD63}"/>
              </a:ext>
            </a:extLst>
          </p:cNvPr>
          <p:cNvCxnSpPr>
            <a:cxnSpLocks/>
          </p:cNvCxnSpPr>
          <p:nvPr/>
        </p:nvCxnSpPr>
        <p:spPr>
          <a:xfrm>
            <a:off x="567926" y="3022336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CD55FE-81A7-4C3C-88C6-B17C0725EC23}"/>
              </a:ext>
            </a:extLst>
          </p:cNvPr>
          <p:cNvCxnSpPr>
            <a:cxnSpLocks/>
          </p:cNvCxnSpPr>
          <p:nvPr/>
        </p:nvCxnSpPr>
        <p:spPr>
          <a:xfrm>
            <a:off x="570513" y="23174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1DC085-2F64-4020-A7F5-963321DC5B09}"/>
              </a:ext>
            </a:extLst>
          </p:cNvPr>
          <p:cNvCxnSpPr>
            <a:cxnSpLocks/>
          </p:cNvCxnSpPr>
          <p:nvPr/>
        </p:nvCxnSpPr>
        <p:spPr>
          <a:xfrm>
            <a:off x="570767" y="194174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96357D8-820E-4281-94F8-857218431FBA}"/>
              </a:ext>
            </a:extLst>
          </p:cNvPr>
          <p:cNvSpPr/>
          <p:nvPr/>
        </p:nvSpPr>
        <p:spPr>
          <a:xfrm>
            <a:off x="92142" y="306587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3E1BAC-E816-4847-9831-AAC704B41A3C}"/>
              </a:ext>
            </a:extLst>
          </p:cNvPr>
          <p:cNvSpPr/>
          <p:nvPr/>
        </p:nvSpPr>
        <p:spPr>
          <a:xfrm>
            <a:off x="92142" y="290603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129CE6-EBC2-43F8-B1DC-7853C77254BF}"/>
              </a:ext>
            </a:extLst>
          </p:cNvPr>
          <p:cNvSpPr/>
          <p:nvPr/>
        </p:nvSpPr>
        <p:spPr>
          <a:xfrm>
            <a:off x="94682" y="272297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D6F38-1EBC-4AB2-ACDA-295CE3CE58E1}"/>
              </a:ext>
            </a:extLst>
          </p:cNvPr>
          <p:cNvSpPr/>
          <p:nvPr/>
        </p:nvSpPr>
        <p:spPr>
          <a:xfrm>
            <a:off x="92142" y="251914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0110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BB6BB2-9484-42FC-A29F-ACE61DABBB59}"/>
              </a:ext>
            </a:extLst>
          </p:cNvPr>
          <p:cNvCxnSpPr>
            <a:cxnSpLocks/>
          </p:cNvCxnSpPr>
          <p:nvPr/>
        </p:nvCxnSpPr>
        <p:spPr>
          <a:xfrm>
            <a:off x="563224" y="25619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19259D-BE90-4701-A978-2BC4DCF9563D}"/>
              </a:ext>
            </a:extLst>
          </p:cNvPr>
          <p:cNvCxnSpPr>
            <a:cxnSpLocks/>
          </p:cNvCxnSpPr>
          <p:nvPr/>
        </p:nvCxnSpPr>
        <p:spPr>
          <a:xfrm>
            <a:off x="572748" y="293183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61380C-C5B8-40B3-9DC1-7C0A6FEAAD0F}"/>
              </a:ext>
            </a:extLst>
          </p:cNvPr>
          <p:cNvCxnSpPr>
            <a:cxnSpLocks/>
          </p:cNvCxnSpPr>
          <p:nvPr/>
        </p:nvCxnSpPr>
        <p:spPr>
          <a:xfrm>
            <a:off x="567926" y="221846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6AB0A6C-FA5B-40C2-88F3-547D89FB35C9}"/>
              </a:ext>
            </a:extLst>
          </p:cNvPr>
          <p:cNvCxnSpPr>
            <a:cxnSpLocks/>
          </p:cNvCxnSpPr>
          <p:nvPr/>
        </p:nvCxnSpPr>
        <p:spPr>
          <a:xfrm>
            <a:off x="570968" y="2749317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2A220E-9778-4276-9B7D-855F4702E38A}"/>
              </a:ext>
            </a:extLst>
          </p:cNvPr>
          <p:cNvCxnSpPr>
            <a:cxnSpLocks/>
          </p:cNvCxnSpPr>
          <p:nvPr/>
        </p:nvCxnSpPr>
        <p:spPr>
          <a:xfrm>
            <a:off x="569904" y="310540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0F5326-8ABB-4C7F-A4DC-6584EDE07865}"/>
              </a:ext>
            </a:extLst>
          </p:cNvPr>
          <p:cNvCxnSpPr>
            <a:cxnSpLocks/>
          </p:cNvCxnSpPr>
          <p:nvPr/>
        </p:nvCxnSpPr>
        <p:spPr>
          <a:xfrm>
            <a:off x="559795" y="24004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2FE61C-06DD-4ADC-B2F3-7492AB98FFC2}"/>
              </a:ext>
            </a:extLst>
          </p:cNvPr>
          <p:cNvCxnSpPr>
            <a:cxnSpLocks/>
          </p:cNvCxnSpPr>
          <p:nvPr/>
        </p:nvCxnSpPr>
        <p:spPr>
          <a:xfrm>
            <a:off x="563223" y="203328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912793A-4001-4095-97C2-D99D3A4FD502}"/>
              </a:ext>
            </a:extLst>
          </p:cNvPr>
          <p:cNvCxnSpPr>
            <a:cxnSpLocks/>
          </p:cNvCxnSpPr>
          <p:nvPr/>
        </p:nvCxnSpPr>
        <p:spPr>
          <a:xfrm>
            <a:off x="566054" y="184278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4DF6308-6A95-4BC6-8078-D56576EDAA2B}"/>
              </a:ext>
            </a:extLst>
          </p:cNvPr>
          <p:cNvSpPr/>
          <p:nvPr/>
        </p:nvSpPr>
        <p:spPr>
          <a:xfrm>
            <a:off x="92685" y="298637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17D522-86FB-4A01-A0D5-FD0843923F97}"/>
              </a:ext>
            </a:extLst>
          </p:cNvPr>
          <p:cNvSpPr/>
          <p:nvPr/>
        </p:nvSpPr>
        <p:spPr>
          <a:xfrm>
            <a:off x="92685" y="282653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66FDB5-3F37-479C-B5A6-D7D5FED5834B}"/>
              </a:ext>
            </a:extLst>
          </p:cNvPr>
          <p:cNvSpPr/>
          <p:nvPr/>
        </p:nvSpPr>
        <p:spPr>
          <a:xfrm>
            <a:off x="95225" y="262751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8FF313-59D1-4467-A648-C4F0381550CD}"/>
              </a:ext>
            </a:extLst>
          </p:cNvPr>
          <p:cNvSpPr/>
          <p:nvPr/>
        </p:nvSpPr>
        <p:spPr>
          <a:xfrm>
            <a:off x="89059" y="242973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8B7D8A-46FC-481D-A320-20541F3CF6D6}"/>
              </a:ext>
            </a:extLst>
          </p:cNvPr>
          <p:cNvSpPr/>
          <p:nvPr/>
        </p:nvSpPr>
        <p:spPr>
          <a:xfrm>
            <a:off x="89059" y="226989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61032F-AC45-44FB-BA6E-653789A7CB9D}"/>
              </a:ext>
            </a:extLst>
          </p:cNvPr>
          <p:cNvSpPr/>
          <p:nvPr/>
        </p:nvSpPr>
        <p:spPr>
          <a:xfrm>
            <a:off x="91599" y="208683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C41B031-D0AF-4375-89E1-4E06A755543B}"/>
              </a:ext>
            </a:extLst>
          </p:cNvPr>
          <p:cNvSpPr/>
          <p:nvPr/>
        </p:nvSpPr>
        <p:spPr>
          <a:xfrm>
            <a:off x="89059" y="188300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19CED2-ED3F-4FBE-B2EF-34DB27890626}"/>
              </a:ext>
            </a:extLst>
          </p:cNvPr>
          <p:cNvSpPr/>
          <p:nvPr/>
        </p:nvSpPr>
        <p:spPr>
          <a:xfrm>
            <a:off x="89602" y="235023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E3AAE8F-1688-40CC-B426-D91C7C57CA05}"/>
              </a:ext>
            </a:extLst>
          </p:cNvPr>
          <p:cNvSpPr/>
          <p:nvPr/>
        </p:nvSpPr>
        <p:spPr>
          <a:xfrm>
            <a:off x="89602" y="219039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DCCC86-DA03-4B71-A741-4A0D993C395E}"/>
              </a:ext>
            </a:extLst>
          </p:cNvPr>
          <p:cNvSpPr/>
          <p:nvPr/>
        </p:nvSpPr>
        <p:spPr>
          <a:xfrm>
            <a:off x="92142" y="199137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331FDF0-9437-4588-B90E-345C66DE06A8}"/>
              </a:ext>
            </a:extLst>
          </p:cNvPr>
          <p:cNvSpPr/>
          <p:nvPr/>
        </p:nvSpPr>
        <p:spPr>
          <a:xfrm>
            <a:off x="89059" y="1806406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F63C8ED-850F-460D-B61B-503C8C78377D}"/>
              </a:ext>
            </a:extLst>
          </p:cNvPr>
          <p:cNvSpPr/>
          <p:nvPr/>
        </p:nvSpPr>
        <p:spPr>
          <a:xfrm>
            <a:off x="85976" y="1725917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A07E333-11DF-41A8-9FE9-1501136F9E64}"/>
              </a:ext>
            </a:extLst>
          </p:cNvPr>
          <p:cNvSpPr/>
          <p:nvPr/>
        </p:nvSpPr>
        <p:spPr>
          <a:xfrm>
            <a:off x="2666489" y="2395869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516A7EE-21CC-422C-919A-E42959641295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2713585" y="2484766"/>
            <a:ext cx="0" cy="771360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F8694E42-8EBD-46FB-9D4B-196914B059B4}"/>
              </a:ext>
            </a:extLst>
          </p:cNvPr>
          <p:cNvSpPr/>
          <p:nvPr/>
        </p:nvSpPr>
        <p:spPr>
          <a:xfrm>
            <a:off x="2436478" y="3402720"/>
            <a:ext cx="501782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AA99444-E419-4A72-B1DB-DFB062DE52AA}"/>
              </a:ext>
            </a:extLst>
          </p:cNvPr>
          <p:cNvSpPr/>
          <p:nvPr/>
        </p:nvSpPr>
        <p:spPr>
          <a:xfrm>
            <a:off x="2993709" y="2502762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43B14CB-CBE5-480C-B59C-5477E4BFD2D8}"/>
              </a:ext>
            </a:extLst>
          </p:cNvPr>
          <p:cNvCxnSpPr>
            <a:cxnSpLocks/>
          </p:cNvCxnSpPr>
          <p:nvPr/>
        </p:nvCxnSpPr>
        <p:spPr>
          <a:xfrm flipV="1">
            <a:off x="3030133" y="2591659"/>
            <a:ext cx="0" cy="677026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6AF49CEC-233C-43EA-B9E6-DE46F18C1290}"/>
              </a:ext>
            </a:extLst>
          </p:cNvPr>
          <p:cNvSpPr/>
          <p:nvPr/>
        </p:nvSpPr>
        <p:spPr>
          <a:xfrm>
            <a:off x="2759490" y="3283642"/>
            <a:ext cx="495318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1989665-E239-4681-992C-7AF01D310184}"/>
              </a:ext>
            </a:extLst>
          </p:cNvPr>
          <p:cNvSpPr/>
          <p:nvPr/>
        </p:nvSpPr>
        <p:spPr>
          <a:xfrm>
            <a:off x="3308619" y="2647321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E23C35A-F99F-4A78-8645-304008FCBEB4}"/>
              </a:ext>
            </a:extLst>
          </p:cNvPr>
          <p:cNvCxnSpPr>
            <a:cxnSpLocks/>
          </p:cNvCxnSpPr>
          <p:nvPr/>
        </p:nvCxnSpPr>
        <p:spPr>
          <a:xfrm flipV="1">
            <a:off x="3345043" y="2736218"/>
            <a:ext cx="0" cy="532467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B69D1780-9091-480E-8DCB-4013CFBCDAB5}"/>
              </a:ext>
            </a:extLst>
          </p:cNvPr>
          <p:cNvSpPr/>
          <p:nvPr/>
        </p:nvSpPr>
        <p:spPr>
          <a:xfrm>
            <a:off x="3560034" y="2333642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DA493A0-3630-43E3-B602-781AB5597957}"/>
              </a:ext>
            </a:extLst>
          </p:cNvPr>
          <p:cNvCxnSpPr>
            <a:cxnSpLocks/>
          </p:cNvCxnSpPr>
          <p:nvPr/>
        </p:nvCxnSpPr>
        <p:spPr>
          <a:xfrm flipH="1" flipV="1">
            <a:off x="3596458" y="2422539"/>
            <a:ext cx="5227" cy="846146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6751AEF9-304A-486F-976F-19A758AA7AC3}"/>
              </a:ext>
            </a:extLst>
          </p:cNvPr>
          <p:cNvSpPr/>
          <p:nvPr/>
        </p:nvSpPr>
        <p:spPr>
          <a:xfrm>
            <a:off x="3798839" y="1914821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F34B720-9188-40B0-9C3B-5379F64224EF}"/>
              </a:ext>
            </a:extLst>
          </p:cNvPr>
          <p:cNvCxnSpPr>
            <a:cxnSpLocks/>
          </p:cNvCxnSpPr>
          <p:nvPr/>
        </p:nvCxnSpPr>
        <p:spPr>
          <a:xfrm flipV="1">
            <a:off x="3835263" y="2003718"/>
            <a:ext cx="0" cy="1252408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26CC07A0-3209-4B5F-B45F-5552EB2F5C0D}"/>
              </a:ext>
            </a:extLst>
          </p:cNvPr>
          <p:cNvSpPr/>
          <p:nvPr/>
        </p:nvSpPr>
        <p:spPr>
          <a:xfrm>
            <a:off x="4088399" y="1817095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6992A88-EB98-4262-9D91-A3685FB6DC4C}"/>
              </a:ext>
            </a:extLst>
          </p:cNvPr>
          <p:cNvCxnSpPr>
            <a:cxnSpLocks/>
          </p:cNvCxnSpPr>
          <p:nvPr/>
        </p:nvCxnSpPr>
        <p:spPr>
          <a:xfrm flipV="1">
            <a:off x="4124823" y="1905992"/>
            <a:ext cx="0" cy="1381427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1E3696E2-471E-4FAD-83A0-60C06A0B74ED}"/>
              </a:ext>
            </a:extLst>
          </p:cNvPr>
          <p:cNvSpPr/>
          <p:nvPr/>
        </p:nvSpPr>
        <p:spPr>
          <a:xfrm>
            <a:off x="4356613" y="1968450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F326FD2-FDE2-404C-923E-AD4CB43F9790}"/>
              </a:ext>
            </a:extLst>
          </p:cNvPr>
          <p:cNvCxnSpPr>
            <a:cxnSpLocks/>
          </p:cNvCxnSpPr>
          <p:nvPr/>
        </p:nvCxnSpPr>
        <p:spPr>
          <a:xfrm flipV="1">
            <a:off x="4393037" y="2057347"/>
            <a:ext cx="0" cy="1198779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4237A697-5449-42E5-88B0-BA2DADB196E4}"/>
              </a:ext>
            </a:extLst>
          </p:cNvPr>
          <p:cNvSpPr/>
          <p:nvPr/>
        </p:nvSpPr>
        <p:spPr>
          <a:xfrm>
            <a:off x="3053822" y="3412822"/>
            <a:ext cx="515354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8BC2F6C-1A02-4765-9F07-F97C9338A997}"/>
              </a:ext>
            </a:extLst>
          </p:cNvPr>
          <p:cNvSpPr/>
          <p:nvPr/>
        </p:nvSpPr>
        <p:spPr>
          <a:xfrm>
            <a:off x="3308301" y="3263944"/>
            <a:ext cx="504470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9240D82-F300-42E9-851B-1B1DB4B213F8}"/>
              </a:ext>
            </a:extLst>
          </p:cNvPr>
          <p:cNvSpPr/>
          <p:nvPr/>
        </p:nvSpPr>
        <p:spPr>
          <a:xfrm>
            <a:off x="3558995" y="3407223"/>
            <a:ext cx="495317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62C9055-8220-4B7A-8627-F70D488E322A}"/>
              </a:ext>
            </a:extLst>
          </p:cNvPr>
          <p:cNvSpPr/>
          <p:nvPr/>
        </p:nvSpPr>
        <p:spPr>
          <a:xfrm>
            <a:off x="3829783" y="3262247"/>
            <a:ext cx="505228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10EE427-E01B-481E-A788-E66E8C605D44}"/>
              </a:ext>
            </a:extLst>
          </p:cNvPr>
          <p:cNvSpPr/>
          <p:nvPr/>
        </p:nvSpPr>
        <p:spPr>
          <a:xfrm>
            <a:off x="4116959" y="3402719"/>
            <a:ext cx="496218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</p:spTree>
    <p:extLst>
      <p:ext uri="{BB962C8B-B14F-4D97-AF65-F5344CB8AC3E}">
        <p14:creationId xmlns:p14="http://schemas.microsoft.com/office/powerpoint/2010/main" val="3747043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7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sample fast enough, you can reconstruct the original signal.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Nyquist-Shannon Sampling Theorem 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states you need to sample at least twice as fast as the frequency of the incoming signal to accurately reconstruct the original waveform. 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59B7F-99D4-4256-8E6C-D8E2741C60E5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>
            <a:off x="642620" y="3167008"/>
            <a:ext cx="4277995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>
            <a:off x="642620" y="1760828"/>
            <a:ext cx="4283567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B755A-30B8-4E8D-B89F-B7159514F361}"/>
              </a:ext>
            </a:extLst>
          </p:cNvPr>
          <p:cNvCxnSpPr>
            <a:cxnSpLocks/>
          </p:cNvCxnSpPr>
          <p:nvPr/>
        </p:nvCxnSpPr>
        <p:spPr>
          <a:xfrm>
            <a:off x="568652" y="24789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E2E3113-3D5A-4D84-8DDC-27912E80A20D}"/>
              </a:ext>
            </a:extLst>
          </p:cNvPr>
          <p:cNvSpPr/>
          <p:nvPr/>
        </p:nvSpPr>
        <p:spPr>
          <a:xfrm>
            <a:off x="450525" y="3189113"/>
            <a:ext cx="800100" cy="465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n=4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5386B4-20F1-4A85-9436-92951921F8FB}"/>
              </a:ext>
            </a:extLst>
          </p:cNvPr>
          <p:cNvCxnSpPr>
            <a:cxnSpLocks/>
          </p:cNvCxnSpPr>
          <p:nvPr/>
        </p:nvCxnSpPr>
        <p:spPr>
          <a:xfrm>
            <a:off x="576057" y="2848769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ECDCD1-C7C0-4F3B-AB31-0142551BFD03}"/>
              </a:ext>
            </a:extLst>
          </p:cNvPr>
          <p:cNvCxnSpPr>
            <a:cxnSpLocks/>
          </p:cNvCxnSpPr>
          <p:nvPr/>
        </p:nvCxnSpPr>
        <p:spPr>
          <a:xfrm>
            <a:off x="572296" y="212692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6C6D4AA-BF94-4500-A9C9-6B1CCB5A567D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783AE1-89D0-4E3C-8A5C-B08D95F7428C}"/>
              </a:ext>
            </a:extLst>
          </p:cNvPr>
          <p:cNvCxnSpPr>
            <a:cxnSpLocks/>
            <a:endCxn id="35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28D1968-77F3-40E9-A4AD-3A6B47B4B323}"/>
              </a:ext>
            </a:extLst>
          </p:cNvPr>
          <p:cNvSpPr/>
          <p:nvPr/>
        </p:nvSpPr>
        <p:spPr>
          <a:xfrm>
            <a:off x="2144260" y="3204073"/>
            <a:ext cx="499669" cy="382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F2116F-CBC5-47E8-9B32-2E78D8DF2683}"/>
              </a:ext>
            </a:extLst>
          </p:cNvPr>
          <p:cNvCxnSpPr>
            <a:cxnSpLocks/>
          </p:cNvCxnSpPr>
          <p:nvPr/>
        </p:nvCxnSpPr>
        <p:spPr>
          <a:xfrm>
            <a:off x="567927" y="266095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3B8DBA-108A-435F-BB01-B625C5CABD63}"/>
              </a:ext>
            </a:extLst>
          </p:cNvPr>
          <p:cNvCxnSpPr>
            <a:cxnSpLocks/>
          </p:cNvCxnSpPr>
          <p:nvPr/>
        </p:nvCxnSpPr>
        <p:spPr>
          <a:xfrm>
            <a:off x="567926" y="3022336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CD55FE-81A7-4C3C-88C6-B17C0725EC23}"/>
              </a:ext>
            </a:extLst>
          </p:cNvPr>
          <p:cNvCxnSpPr>
            <a:cxnSpLocks/>
          </p:cNvCxnSpPr>
          <p:nvPr/>
        </p:nvCxnSpPr>
        <p:spPr>
          <a:xfrm>
            <a:off x="570513" y="23174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1DC085-2F64-4020-A7F5-963321DC5B09}"/>
              </a:ext>
            </a:extLst>
          </p:cNvPr>
          <p:cNvCxnSpPr>
            <a:cxnSpLocks/>
          </p:cNvCxnSpPr>
          <p:nvPr/>
        </p:nvCxnSpPr>
        <p:spPr>
          <a:xfrm>
            <a:off x="570767" y="194174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96357D8-820E-4281-94F8-857218431FBA}"/>
              </a:ext>
            </a:extLst>
          </p:cNvPr>
          <p:cNvSpPr/>
          <p:nvPr/>
        </p:nvSpPr>
        <p:spPr>
          <a:xfrm>
            <a:off x="92142" y="306587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3E1BAC-E816-4847-9831-AAC704B41A3C}"/>
              </a:ext>
            </a:extLst>
          </p:cNvPr>
          <p:cNvSpPr/>
          <p:nvPr/>
        </p:nvSpPr>
        <p:spPr>
          <a:xfrm>
            <a:off x="92142" y="290603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129CE6-EBC2-43F8-B1DC-7853C77254BF}"/>
              </a:ext>
            </a:extLst>
          </p:cNvPr>
          <p:cNvSpPr/>
          <p:nvPr/>
        </p:nvSpPr>
        <p:spPr>
          <a:xfrm>
            <a:off x="94682" y="272297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D6F38-1EBC-4AB2-ACDA-295CE3CE58E1}"/>
              </a:ext>
            </a:extLst>
          </p:cNvPr>
          <p:cNvSpPr/>
          <p:nvPr/>
        </p:nvSpPr>
        <p:spPr>
          <a:xfrm>
            <a:off x="92142" y="251914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0110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BB6BB2-9484-42FC-A29F-ACE61DABBB59}"/>
              </a:ext>
            </a:extLst>
          </p:cNvPr>
          <p:cNvCxnSpPr>
            <a:cxnSpLocks/>
          </p:cNvCxnSpPr>
          <p:nvPr/>
        </p:nvCxnSpPr>
        <p:spPr>
          <a:xfrm>
            <a:off x="563224" y="25619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19259D-BE90-4701-A978-2BC4DCF9563D}"/>
              </a:ext>
            </a:extLst>
          </p:cNvPr>
          <p:cNvCxnSpPr>
            <a:cxnSpLocks/>
          </p:cNvCxnSpPr>
          <p:nvPr/>
        </p:nvCxnSpPr>
        <p:spPr>
          <a:xfrm>
            <a:off x="572748" y="293183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61380C-C5B8-40B3-9DC1-7C0A6FEAAD0F}"/>
              </a:ext>
            </a:extLst>
          </p:cNvPr>
          <p:cNvCxnSpPr>
            <a:cxnSpLocks/>
          </p:cNvCxnSpPr>
          <p:nvPr/>
        </p:nvCxnSpPr>
        <p:spPr>
          <a:xfrm>
            <a:off x="567926" y="221846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6AB0A6C-FA5B-40C2-88F3-547D89FB35C9}"/>
              </a:ext>
            </a:extLst>
          </p:cNvPr>
          <p:cNvCxnSpPr>
            <a:cxnSpLocks/>
          </p:cNvCxnSpPr>
          <p:nvPr/>
        </p:nvCxnSpPr>
        <p:spPr>
          <a:xfrm>
            <a:off x="570968" y="2749317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2A220E-9778-4276-9B7D-855F4702E38A}"/>
              </a:ext>
            </a:extLst>
          </p:cNvPr>
          <p:cNvCxnSpPr>
            <a:cxnSpLocks/>
          </p:cNvCxnSpPr>
          <p:nvPr/>
        </p:nvCxnSpPr>
        <p:spPr>
          <a:xfrm>
            <a:off x="569904" y="310540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0F5326-8ABB-4C7F-A4DC-6584EDE07865}"/>
              </a:ext>
            </a:extLst>
          </p:cNvPr>
          <p:cNvCxnSpPr>
            <a:cxnSpLocks/>
          </p:cNvCxnSpPr>
          <p:nvPr/>
        </p:nvCxnSpPr>
        <p:spPr>
          <a:xfrm>
            <a:off x="559795" y="24004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2FE61C-06DD-4ADC-B2F3-7492AB98FFC2}"/>
              </a:ext>
            </a:extLst>
          </p:cNvPr>
          <p:cNvCxnSpPr>
            <a:cxnSpLocks/>
          </p:cNvCxnSpPr>
          <p:nvPr/>
        </p:nvCxnSpPr>
        <p:spPr>
          <a:xfrm>
            <a:off x="563223" y="203328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912793A-4001-4095-97C2-D99D3A4FD502}"/>
              </a:ext>
            </a:extLst>
          </p:cNvPr>
          <p:cNvCxnSpPr>
            <a:cxnSpLocks/>
          </p:cNvCxnSpPr>
          <p:nvPr/>
        </p:nvCxnSpPr>
        <p:spPr>
          <a:xfrm>
            <a:off x="566054" y="184278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4DF6308-6A95-4BC6-8078-D56576EDAA2B}"/>
              </a:ext>
            </a:extLst>
          </p:cNvPr>
          <p:cNvSpPr/>
          <p:nvPr/>
        </p:nvSpPr>
        <p:spPr>
          <a:xfrm>
            <a:off x="92685" y="298637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17D522-86FB-4A01-A0D5-FD0843923F97}"/>
              </a:ext>
            </a:extLst>
          </p:cNvPr>
          <p:cNvSpPr/>
          <p:nvPr/>
        </p:nvSpPr>
        <p:spPr>
          <a:xfrm>
            <a:off x="92685" y="282653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66FDB5-3F37-479C-B5A6-D7D5FED5834B}"/>
              </a:ext>
            </a:extLst>
          </p:cNvPr>
          <p:cNvSpPr/>
          <p:nvPr/>
        </p:nvSpPr>
        <p:spPr>
          <a:xfrm>
            <a:off x="95225" y="262751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8FF313-59D1-4467-A648-C4F0381550CD}"/>
              </a:ext>
            </a:extLst>
          </p:cNvPr>
          <p:cNvSpPr/>
          <p:nvPr/>
        </p:nvSpPr>
        <p:spPr>
          <a:xfrm>
            <a:off x="89059" y="242973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8B7D8A-46FC-481D-A320-20541F3CF6D6}"/>
              </a:ext>
            </a:extLst>
          </p:cNvPr>
          <p:cNvSpPr/>
          <p:nvPr/>
        </p:nvSpPr>
        <p:spPr>
          <a:xfrm>
            <a:off x="89059" y="226989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61032F-AC45-44FB-BA6E-653789A7CB9D}"/>
              </a:ext>
            </a:extLst>
          </p:cNvPr>
          <p:cNvSpPr/>
          <p:nvPr/>
        </p:nvSpPr>
        <p:spPr>
          <a:xfrm>
            <a:off x="91599" y="208683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C41B031-D0AF-4375-89E1-4E06A755543B}"/>
              </a:ext>
            </a:extLst>
          </p:cNvPr>
          <p:cNvSpPr/>
          <p:nvPr/>
        </p:nvSpPr>
        <p:spPr>
          <a:xfrm>
            <a:off x="89059" y="188300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19CED2-ED3F-4FBE-B2EF-34DB27890626}"/>
              </a:ext>
            </a:extLst>
          </p:cNvPr>
          <p:cNvSpPr/>
          <p:nvPr/>
        </p:nvSpPr>
        <p:spPr>
          <a:xfrm>
            <a:off x="89602" y="235023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E3AAE8F-1688-40CC-B426-D91C7C57CA05}"/>
              </a:ext>
            </a:extLst>
          </p:cNvPr>
          <p:cNvSpPr/>
          <p:nvPr/>
        </p:nvSpPr>
        <p:spPr>
          <a:xfrm>
            <a:off x="89602" y="219039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DCCC86-DA03-4B71-A741-4A0D993C395E}"/>
              </a:ext>
            </a:extLst>
          </p:cNvPr>
          <p:cNvSpPr/>
          <p:nvPr/>
        </p:nvSpPr>
        <p:spPr>
          <a:xfrm>
            <a:off x="92142" y="199137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331FDF0-9437-4588-B90E-345C66DE06A8}"/>
              </a:ext>
            </a:extLst>
          </p:cNvPr>
          <p:cNvSpPr/>
          <p:nvPr/>
        </p:nvSpPr>
        <p:spPr>
          <a:xfrm>
            <a:off x="89059" y="1806406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F63C8ED-850F-460D-B61B-503C8C78377D}"/>
              </a:ext>
            </a:extLst>
          </p:cNvPr>
          <p:cNvSpPr/>
          <p:nvPr/>
        </p:nvSpPr>
        <p:spPr>
          <a:xfrm>
            <a:off x="85976" y="1725917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A07E333-11DF-41A8-9FE9-1501136F9E64}"/>
              </a:ext>
            </a:extLst>
          </p:cNvPr>
          <p:cNvSpPr/>
          <p:nvPr/>
        </p:nvSpPr>
        <p:spPr>
          <a:xfrm>
            <a:off x="2666489" y="2395869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516A7EE-21CC-422C-919A-E42959641295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2713585" y="2484766"/>
            <a:ext cx="0" cy="771360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F8694E42-8EBD-46FB-9D4B-196914B059B4}"/>
              </a:ext>
            </a:extLst>
          </p:cNvPr>
          <p:cNvSpPr/>
          <p:nvPr/>
        </p:nvSpPr>
        <p:spPr>
          <a:xfrm>
            <a:off x="2436478" y="3402720"/>
            <a:ext cx="501782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AA99444-E419-4A72-B1DB-DFB062DE52AA}"/>
              </a:ext>
            </a:extLst>
          </p:cNvPr>
          <p:cNvSpPr/>
          <p:nvPr/>
        </p:nvSpPr>
        <p:spPr>
          <a:xfrm>
            <a:off x="2993709" y="2502762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43B14CB-CBE5-480C-B59C-5477E4BFD2D8}"/>
              </a:ext>
            </a:extLst>
          </p:cNvPr>
          <p:cNvCxnSpPr>
            <a:cxnSpLocks/>
          </p:cNvCxnSpPr>
          <p:nvPr/>
        </p:nvCxnSpPr>
        <p:spPr>
          <a:xfrm flipV="1">
            <a:off x="3030133" y="2591659"/>
            <a:ext cx="0" cy="677026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6AF49CEC-233C-43EA-B9E6-DE46F18C1290}"/>
              </a:ext>
            </a:extLst>
          </p:cNvPr>
          <p:cNvSpPr/>
          <p:nvPr/>
        </p:nvSpPr>
        <p:spPr>
          <a:xfrm>
            <a:off x="2759490" y="3283642"/>
            <a:ext cx="495318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1989665-E239-4681-992C-7AF01D310184}"/>
              </a:ext>
            </a:extLst>
          </p:cNvPr>
          <p:cNvSpPr/>
          <p:nvPr/>
        </p:nvSpPr>
        <p:spPr>
          <a:xfrm>
            <a:off x="3308619" y="2647321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E23C35A-F99F-4A78-8645-304008FCBEB4}"/>
              </a:ext>
            </a:extLst>
          </p:cNvPr>
          <p:cNvCxnSpPr>
            <a:cxnSpLocks/>
          </p:cNvCxnSpPr>
          <p:nvPr/>
        </p:nvCxnSpPr>
        <p:spPr>
          <a:xfrm flipV="1">
            <a:off x="3345043" y="2736218"/>
            <a:ext cx="0" cy="532467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B69D1780-9091-480E-8DCB-4013CFBCDAB5}"/>
              </a:ext>
            </a:extLst>
          </p:cNvPr>
          <p:cNvSpPr/>
          <p:nvPr/>
        </p:nvSpPr>
        <p:spPr>
          <a:xfrm>
            <a:off x="3560034" y="2333642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DA493A0-3630-43E3-B602-781AB5597957}"/>
              </a:ext>
            </a:extLst>
          </p:cNvPr>
          <p:cNvCxnSpPr>
            <a:cxnSpLocks/>
          </p:cNvCxnSpPr>
          <p:nvPr/>
        </p:nvCxnSpPr>
        <p:spPr>
          <a:xfrm flipH="1" flipV="1">
            <a:off x="3596458" y="2422539"/>
            <a:ext cx="5227" cy="846146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6751AEF9-304A-486F-976F-19A758AA7AC3}"/>
              </a:ext>
            </a:extLst>
          </p:cNvPr>
          <p:cNvSpPr/>
          <p:nvPr/>
        </p:nvSpPr>
        <p:spPr>
          <a:xfrm>
            <a:off x="3798839" y="1914821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F34B720-9188-40B0-9C3B-5379F64224EF}"/>
              </a:ext>
            </a:extLst>
          </p:cNvPr>
          <p:cNvCxnSpPr>
            <a:cxnSpLocks/>
          </p:cNvCxnSpPr>
          <p:nvPr/>
        </p:nvCxnSpPr>
        <p:spPr>
          <a:xfrm flipV="1">
            <a:off x="3835263" y="2003718"/>
            <a:ext cx="0" cy="1252408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26CC07A0-3209-4B5F-B45F-5552EB2F5C0D}"/>
              </a:ext>
            </a:extLst>
          </p:cNvPr>
          <p:cNvSpPr/>
          <p:nvPr/>
        </p:nvSpPr>
        <p:spPr>
          <a:xfrm>
            <a:off x="4088399" y="1817095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6992A88-EB98-4262-9D91-A3685FB6DC4C}"/>
              </a:ext>
            </a:extLst>
          </p:cNvPr>
          <p:cNvCxnSpPr>
            <a:cxnSpLocks/>
          </p:cNvCxnSpPr>
          <p:nvPr/>
        </p:nvCxnSpPr>
        <p:spPr>
          <a:xfrm flipV="1">
            <a:off x="4124823" y="1905992"/>
            <a:ext cx="0" cy="1381427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1E3696E2-471E-4FAD-83A0-60C06A0B74ED}"/>
              </a:ext>
            </a:extLst>
          </p:cNvPr>
          <p:cNvSpPr/>
          <p:nvPr/>
        </p:nvSpPr>
        <p:spPr>
          <a:xfrm>
            <a:off x="4356613" y="1968450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F326FD2-FDE2-404C-923E-AD4CB43F9790}"/>
              </a:ext>
            </a:extLst>
          </p:cNvPr>
          <p:cNvCxnSpPr>
            <a:cxnSpLocks/>
          </p:cNvCxnSpPr>
          <p:nvPr/>
        </p:nvCxnSpPr>
        <p:spPr>
          <a:xfrm flipV="1">
            <a:off x="4393037" y="2057347"/>
            <a:ext cx="0" cy="1198779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4237A697-5449-42E5-88B0-BA2DADB196E4}"/>
              </a:ext>
            </a:extLst>
          </p:cNvPr>
          <p:cNvSpPr/>
          <p:nvPr/>
        </p:nvSpPr>
        <p:spPr>
          <a:xfrm>
            <a:off x="3053822" y="3412822"/>
            <a:ext cx="515354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8BC2F6C-1A02-4765-9F07-F97C9338A997}"/>
              </a:ext>
            </a:extLst>
          </p:cNvPr>
          <p:cNvSpPr/>
          <p:nvPr/>
        </p:nvSpPr>
        <p:spPr>
          <a:xfrm>
            <a:off x="3308301" y="3263944"/>
            <a:ext cx="504470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9240D82-F300-42E9-851B-1B1DB4B213F8}"/>
              </a:ext>
            </a:extLst>
          </p:cNvPr>
          <p:cNvSpPr/>
          <p:nvPr/>
        </p:nvSpPr>
        <p:spPr>
          <a:xfrm>
            <a:off x="3558995" y="3407223"/>
            <a:ext cx="495317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62C9055-8220-4B7A-8627-F70D488E322A}"/>
              </a:ext>
            </a:extLst>
          </p:cNvPr>
          <p:cNvSpPr/>
          <p:nvPr/>
        </p:nvSpPr>
        <p:spPr>
          <a:xfrm>
            <a:off x="3829783" y="3262247"/>
            <a:ext cx="505228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10EE427-E01B-481E-A788-E66E8C605D44}"/>
              </a:ext>
            </a:extLst>
          </p:cNvPr>
          <p:cNvSpPr/>
          <p:nvPr/>
        </p:nvSpPr>
        <p:spPr>
          <a:xfrm>
            <a:off x="4116959" y="3402719"/>
            <a:ext cx="496218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</p:spTree>
    <p:extLst>
      <p:ext uri="{BB962C8B-B14F-4D97-AF65-F5344CB8AC3E}">
        <p14:creationId xmlns:p14="http://schemas.microsoft.com/office/powerpoint/2010/main" val="26958081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7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MSP430FR2355 can sample up to 200 </a:t>
            </a:r>
            <a:r>
              <a:rPr lang="en-US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ksps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59B7F-99D4-4256-8E6C-D8E2741C60E5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>
            <a:off x="642620" y="3167008"/>
            <a:ext cx="4277995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>
            <a:off x="642620" y="1760828"/>
            <a:ext cx="4283567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B755A-30B8-4E8D-B89F-B7159514F361}"/>
              </a:ext>
            </a:extLst>
          </p:cNvPr>
          <p:cNvCxnSpPr>
            <a:cxnSpLocks/>
          </p:cNvCxnSpPr>
          <p:nvPr/>
        </p:nvCxnSpPr>
        <p:spPr>
          <a:xfrm>
            <a:off x="568652" y="24789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E2E3113-3D5A-4D84-8DDC-27912E80A20D}"/>
              </a:ext>
            </a:extLst>
          </p:cNvPr>
          <p:cNvSpPr/>
          <p:nvPr/>
        </p:nvSpPr>
        <p:spPr>
          <a:xfrm>
            <a:off x="450525" y="3189113"/>
            <a:ext cx="800100" cy="465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n=4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5386B4-20F1-4A85-9436-92951921F8FB}"/>
              </a:ext>
            </a:extLst>
          </p:cNvPr>
          <p:cNvCxnSpPr>
            <a:cxnSpLocks/>
          </p:cNvCxnSpPr>
          <p:nvPr/>
        </p:nvCxnSpPr>
        <p:spPr>
          <a:xfrm>
            <a:off x="576057" y="2848769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ECDCD1-C7C0-4F3B-AB31-0142551BFD03}"/>
              </a:ext>
            </a:extLst>
          </p:cNvPr>
          <p:cNvCxnSpPr>
            <a:cxnSpLocks/>
          </p:cNvCxnSpPr>
          <p:nvPr/>
        </p:nvCxnSpPr>
        <p:spPr>
          <a:xfrm>
            <a:off x="572296" y="212692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6C6D4AA-BF94-4500-A9C9-6B1CCB5A567D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783AE1-89D0-4E3C-8A5C-B08D95F7428C}"/>
              </a:ext>
            </a:extLst>
          </p:cNvPr>
          <p:cNvCxnSpPr>
            <a:cxnSpLocks/>
            <a:endCxn id="35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28D1968-77F3-40E9-A4AD-3A6B47B4B323}"/>
              </a:ext>
            </a:extLst>
          </p:cNvPr>
          <p:cNvSpPr/>
          <p:nvPr/>
        </p:nvSpPr>
        <p:spPr>
          <a:xfrm>
            <a:off x="2144260" y="3204073"/>
            <a:ext cx="499669" cy="382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F2116F-CBC5-47E8-9B32-2E78D8DF2683}"/>
              </a:ext>
            </a:extLst>
          </p:cNvPr>
          <p:cNvCxnSpPr>
            <a:cxnSpLocks/>
          </p:cNvCxnSpPr>
          <p:nvPr/>
        </p:nvCxnSpPr>
        <p:spPr>
          <a:xfrm>
            <a:off x="567927" y="266095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3B8DBA-108A-435F-BB01-B625C5CABD63}"/>
              </a:ext>
            </a:extLst>
          </p:cNvPr>
          <p:cNvCxnSpPr>
            <a:cxnSpLocks/>
          </p:cNvCxnSpPr>
          <p:nvPr/>
        </p:nvCxnSpPr>
        <p:spPr>
          <a:xfrm>
            <a:off x="567926" y="3022336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CD55FE-81A7-4C3C-88C6-B17C0725EC23}"/>
              </a:ext>
            </a:extLst>
          </p:cNvPr>
          <p:cNvCxnSpPr>
            <a:cxnSpLocks/>
          </p:cNvCxnSpPr>
          <p:nvPr/>
        </p:nvCxnSpPr>
        <p:spPr>
          <a:xfrm>
            <a:off x="570513" y="231742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1DC085-2F64-4020-A7F5-963321DC5B09}"/>
              </a:ext>
            </a:extLst>
          </p:cNvPr>
          <p:cNvCxnSpPr>
            <a:cxnSpLocks/>
          </p:cNvCxnSpPr>
          <p:nvPr/>
        </p:nvCxnSpPr>
        <p:spPr>
          <a:xfrm>
            <a:off x="570767" y="194174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96357D8-820E-4281-94F8-857218431FBA}"/>
              </a:ext>
            </a:extLst>
          </p:cNvPr>
          <p:cNvSpPr/>
          <p:nvPr/>
        </p:nvSpPr>
        <p:spPr>
          <a:xfrm>
            <a:off x="92142" y="306587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3E1BAC-E816-4847-9831-AAC704B41A3C}"/>
              </a:ext>
            </a:extLst>
          </p:cNvPr>
          <p:cNvSpPr/>
          <p:nvPr/>
        </p:nvSpPr>
        <p:spPr>
          <a:xfrm>
            <a:off x="92142" y="290603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129CE6-EBC2-43F8-B1DC-7853C77254BF}"/>
              </a:ext>
            </a:extLst>
          </p:cNvPr>
          <p:cNvSpPr/>
          <p:nvPr/>
        </p:nvSpPr>
        <p:spPr>
          <a:xfrm>
            <a:off x="94682" y="272297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D6F38-1EBC-4AB2-ACDA-295CE3CE58E1}"/>
              </a:ext>
            </a:extLst>
          </p:cNvPr>
          <p:cNvSpPr/>
          <p:nvPr/>
        </p:nvSpPr>
        <p:spPr>
          <a:xfrm>
            <a:off x="92142" y="251914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0110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BB6BB2-9484-42FC-A29F-ACE61DABBB59}"/>
              </a:ext>
            </a:extLst>
          </p:cNvPr>
          <p:cNvCxnSpPr>
            <a:cxnSpLocks/>
          </p:cNvCxnSpPr>
          <p:nvPr/>
        </p:nvCxnSpPr>
        <p:spPr>
          <a:xfrm>
            <a:off x="563224" y="25619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619259D-BE90-4701-A978-2BC4DCF9563D}"/>
              </a:ext>
            </a:extLst>
          </p:cNvPr>
          <p:cNvCxnSpPr>
            <a:cxnSpLocks/>
          </p:cNvCxnSpPr>
          <p:nvPr/>
        </p:nvCxnSpPr>
        <p:spPr>
          <a:xfrm>
            <a:off x="572748" y="2931838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61380C-C5B8-40B3-9DC1-7C0A6FEAAD0F}"/>
              </a:ext>
            </a:extLst>
          </p:cNvPr>
          <p:cNvCxnSpPr>
            <a:cxnSpLocks/>
          </p:cNvCxnSpPr>
          <p:nvPr/>
        </p:nvCxnSpPr>
        <p:spPr>
          <a:xfrm>
            <a:off x="567926" y="221846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6AB0A6C-FA5B-40C2-88F3-547D89FB35C9}"/>
              </a:ext>
            </a:extLst>
          </p:cNvPr>
          <p:cNvCxnSpPr>
            <a:cxnSpLocks/>
          </p:cNvCxnSpPr>
          <p:nvPr/>
        </p:nvCxnSpPr>
        <p:spPr>
          <a:xfrm>
            <a:off x="570968" y="2749317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2A220E-9778-4276-9B7D-855F4702E38A}"/>
              </a:ext>
            </a:extLst>
          </p:cNvPr>
          <p:cNvCxnSpPr>
            <a:cxnSpLocks/>
          </p:cNvCxnSpPr>
          <p:nvPr/>
        </p:nvCxnSpPr>
        <p:spPr>
          <a:xfrm>
            <a:off x="569904" y="310540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0F5326-8ABB-4C7F-A4DC-6584EDE07865}"/>
              </a:ext>
            </a:extLst>
          </p:cNvPr>
          <p:cNvCxnSpPr>
            <a:cxnSpLocks/>
          </p:cNvCxnSpPr>
          <p:nvPr/>
        </p:nvCxnSpPr>
        <p:spPr>
          <a:xfrm>
            <a:off x="559795" y="24004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2FE61C-06DD-4ADC-B2F3-7492AB98FFC2}"/>
              </a:ext>
            </a:extLst>
          </p:cNvPr>
          <p:cNvCxnSpPr>
            <a:cxnSpLocks/>
          </p:cNvCxnSpPr>
          <p:nvPr/>
        </p:nvCxnSpPr>
        <p:spPr>
          <a:xfrm>
            <a:off x="563223" y="2033281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912793A-4001-4095-97C2-D99D3A4FD502}"/>
              </a:ext>
            </a:extLst>
          </p:cNvPr>
          <p:cNvCxnSpPr>
            <a:cxnSpLocks/>
          </p:cNvCxnSpPr>
          <p:nvPr/>
        </p:nvCxnSpPr>
        <p:spPr>
          <a:xfrm>
            <a:off x="566054" y="1842785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4DF6308-6A95-4BC6-8078-D56576EDAA2B}"/>
              </a:ext>
            </a:extLst>
          </p:cNvPr>
          <p:cNvSpPr/>
          <p:nvPr/>
        </p:nvSpPr>
        <p:spPr>
          <a:xfrm>
            <a:off x="92685" y="298637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17D522-86FB-4A01-A0D5-FD0843923F97}"/>
              </a:ext>
            </a:extLst>
          </p:cNvPr>
          <p:cNvSpPr/>
          <p:nvPr/>
        </p:nvSpPr>
        <p:spPr>
          <a:xfrm>
            <a:off x="92685" y="282653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0011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66FDB5-3F37-479C-B5A6-D7D5FED5834B}"/>
              </a:ext>
            </a:extLst>
          </p:cNvPr>
          <p:cNvSpPr/>
          <p:nvPr/>
        </p:nvSpPr>
        <p:spPr>
          <a:xfrm>
            <a:off x="95225" y="262751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8FF313-59D1-4467-A648-C4F0381550CD}"/>
              </a:ext>
            </a:extLst>
          </p:cNvPr>
          <p:cNvSpPr/>
          <p:nvPr/>
        </p:nvSpPr>
        <p:spPr>
          <a:xfrm>
            <a:off x="89059" y="2429731"/>
            <a:ext cx="749610" cy="158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8B7D8A-46FC-481D-A320-20541F3CF6D6}"/>
              </a:ext>
            </a:extLst>
          </p:cNvPr>
          <p:cNvSpPr/>
          <p:nvPr/>
        </p:nvSpPr>
        <p:spPr>
          <a:xfrm>
            <a:off x="89059" y="2269892"/>
            <a:ext cx="749610" cy="143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61032F-AC45-44FB-BA6E-653789A7CB9D}"/>
              </a:ext>
            </a:extLst>
          </p:cNvPr>
          <p:cNvSpPr/>
          <p:nvPr/>
        </p:nvSpPr>
        <p:spPr>
          <a:xfrm>
            <a:off x="91599" y="2086831"/>
            <a:ext cx="747613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C41B031-D0AF-4375-89E1-4E06A755543B}"/>
              </a:ext>
            </a:extLst>
          </p:cNvPr>
          <p:cNvSpPr/>
          <p:nvPr/>
        </p:nvSpPr>
        <p:spPr>
          <a:xfrm>
            <a:off x="89059" y="1883000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19CED2-ED3F-4FBE-B2EF-34DB27890626}"/>
              </a:ext>
            </a:extLst>
          </p:cNvPr>
          <p:cNvSpPr/>
          <p:nvPr/>
        </p:nvSpPr>
        <p:spPr>
          <a:xfrm>
            <a:off x="89602" y="2350235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E3AAE8F-1688-40CC-B426-D91C7C57CA05}"/>
              </a:ext>
            </a:extLst>
          </p:cNvPr>
          <p:cNvSpPr/>
          <p:nvPr/>
        </p:nvSpPr>
        <p:spPr>
          <a:xfrm>
            <a:off x="89602" y="2190396"/>
            <a:ext cx="749610" cy="116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1010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DCCC86-DA03-4B71-A741-4A0D993C395E}"/>
              </a:ext>
            </a:extLst>
          </p:cNvPr>
          <p:cNvSpPr/>
          <p:nvPr/>
        </p:nvSpPr>
        <p:spPr>
          <a:xfrm>
            <a:off x="92142" y="1991373"/>
            <a:ext cx="749610" cy="15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331FDF0-9437-4588-B90E-345C66DE06A8}"/>
              </a:ext>
            </a:extLst>
          </p:cNvPr>
          <p:cNvSpPr/>
          <p:nvPr/>
        </p:nvSpPr>
        <p:spPr>
          <a:xfrm>
            <a:off x="89059" y="1806406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F63C8ED-850F-460D-B61B-503C8C78377D}"/>
              </a:ext>
            </a:extLst>
          </p:cNvPr>
          <p:cNvSpPr/>
          <p:nvPr/>
        </p:nvSpPr>
        <p:spPr>
          <a:xfrm>
            <a:off x="85976" y="1725917"/>
            <a:ext cx="749610" cy="151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A07E333-11DF-41A8-9FE9-1501136F9E64}"/>
              </a:ext>
            </a:extLst>
          </p:cNvPr>
          <p:cNvSpPr/>
          <p:nvPr/>
        </p:nvSpPr>
        <p:spPr>
          <a:xfrm>
            <a:off x="2666489" y="2395869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516A7EE-21CC-422C-919A-E42959641295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2713585" y="2484766"/>
            <a:ext cx="0" cy="771360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F8694E42-8EBD-46FB-9D4B-196914B059B4}"/>
              </a:ext>
            </a:extLst>
          </p:cNvPr>
          <p:cNvSpPr/>
          <p:nvPr/>
        </p:nvSpPr>
        <p:spPr>
          <a:xfrm>
            <a:off x="2436478" y="3402720"/>
            <a:ext cx="501782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1000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AA99444-E419-4A72-B1DB-DFB062DE52AA}"/>
              </a:ext>
            </a:extLst>
          </p:cNvPr>
          <p:cNvSpPr/>
          <p:nvPr/>
        </p:nvSpPr>
        <p:spPr>
          <a:xfrm>
            <a:off x="2993709" y="2502762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43B14CB-CBE5-480C-B59C-5477E4BFD2D8}"/>
              </a:ext>
            </a:extLst>
          </p:cNvPr>
          <p:cNvCxnSpPr>
            <a:cxnSpLocks/>
          </p:cNvCxnSpPr>
          <p:nvPr/>
        </p:nvCxnSpPr>
        <p:spPr>
          <a:xfrm flipV="1">
            <a:off x="3030133" y="2591659"/>
            <a:ext cx="0" cy="677026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6AF49CEC-233C-43EA-B9E6-DE46F18C1290}"/>
              </a:ext>
            </a:extLst>
          </p:cNvPr>
          <p:cNvSpPr/>
          <p:nvPr/>
        </p:nvSpPr>
        <p:spPr>
          <a:xfrm>
            <a:off x="2759490" y="3283642"/>
            <a:ext cx="495318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1989665-E239-4681-992C-7AF01D310184}"/>
              </a:ext>
            </a:extLst>
          </p:cNvPr>
          <p:cNvSpPr/>
          <p:nvPr/>
        </p:nvSpPr>
        <p:spPr>
          <a:xfrm>
            <a:off x="3308619" y="2647321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E23C35A-F99F-4A78-8645-304008FCBEB4}"/>
              </a:ext>
            </a:extLst>
          </p:cNvPr>
          <p:cNvCxnSpPr>
            <a:cxnSpLocks/>
          </p:cNvCxnSpPr>
          <p:nvPr/>
        </p:nvCxnSpPr>
        <p:spPr>
          <a:xfrm flipV="1">
            <a:off x="3345043" y="2736218"/>
            <a:ext cx="0" cy="532467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B69D1780-9091-480E-8DCB-4013CFBCDAB5}"/>
              </a:ext>
            </a:extLst>
          </p:cNvPr>
          <p:cNvSpPr/>
          <p:nvPr/>
        </p:nvSpPr>
        <p:spPr>
          <a:xfrm>
            <a:off x="3560034" y="2333642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DA493A0-3630-43E3-B602-781AB5597957}"/>
              </a:ext>
            </a:extLst>
          </p:cNvPr>
          <p:cNvCxnSpPr>
            <a:cxnSpLocks/>
          </p:cNvCxnSpPr>
          <p:nvPr/>
        </p:nvCxnSpPr>
        <p:spPr>
          <a:xfrm flipH="1" flipV="1">
            <a:off x="3596458" y="2422539"/>
            <a:ext cx="5227" cy="846146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6751AEF9-304A-486F-976F-19A758AA7AC3}"/>
              </a:ext>
            </a:extLst>
          </p:cNvPr>
          <p:cNvSpPr/>
          <p:nvPr/>
        </p:nvSpPr>
        <p:spPr>
          <a:xfrm>
            <a:off x="3798839" y="1914821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F34B720-9188-40B0-9C3B-5379F64224EF}"/>
              </a:ext>
            </a:extLst>
          </p:cNvPr>
          <p:cNvCxnSpPr>
            <a:cxnSpLocks/>
          </p:cNvCxnSpPr>
          <p:nvPr/>
        </p:nvCxnSpPr>
        <p:spPr>
          <a:xfrm flipV="1">
            <a:off x="3835263" y="2003718"/>
            <a:ext cx="0" cy="1252408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26CC07A0-3209-4B5F-B45F-5552EB2F5C0D}"/>
              </a:ext>
            </a:extLst>
          </p:cNvPr>
          <p:cNvSpPr/>
          <p:nvPr/>
        </p:nvSpPr>
        <p:spPr>
          <a:xfrm>
            <a:off x="4088399" y="1817095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6992A88-EB98-4262-9D91-A3685FB6DC4C}"/>
              </a:ext>
            </a:extLst>
          </p:cNvPr>
          <p:cNvCxnSpPr>
            <a:cxnSpLocks/>
          </p:cNvCxnSpPr>
          <p:nvPr/>
        </p:nvCxnSpPr>
        <p:spPr>
          <a:xfrm flipV="1">
            <a:off x="4124823" y="1905992"/>
            <a:ext cx="0" cy="1381427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1E3696E2-471E-4FAD-83A0-60C06A0B74ED}"/>
              </a:ext>
            </a:extLst>
          </p:cNvPr>
          <p:cNvSpPr/>
          <p:nvPr/>
        </p:nvSpPr>
        <p:spPr>
          <a:xfrm>
            <a:off x="4356613" y="1968450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F326FD2-FDE2-404C-923E-AD4CB43F9790}"/>
              </a:ext>
            </a:extLst>
          </p:cNvPr>
          <p:cNvCxnSpPr>
            <a:cxnSpLocks/>
          </p:cNvCxnSpPr>
          <p:nvPr/>
        </p:nvCxnSpPr>
        <p:spPr>
          <a:xfrm flipV="1">
            <a:off x="4393037" y="2057347"/>
            <a:ext cx="0" cy="1198779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4237A697-5449-42E5-88B0-BA2DADB196E4}"/>
              </a:ext>
            </a:extLst>
          </p:cNvPr>
          <p:cNvSpPr/>
          <p:nvPr/>
        </p:nvSpPr>
        <p:spPr>
          <a:xfrm>
            <a:off x="3053822" y="3412822"/>
            <a:ext cx="515354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0101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8BC2F6C-1A02-4765-9F07-F97C9338A997}"/>
              </a:ext>
            </a:extLst>
          </p:cNvPr>
          <p:cNvSpPr/>
          <p:nvPr/>
        </p:nvSpPr>
        <p:spPr>
          <a:xfrm>
            <a:off x="3308301" y="3263944"/>
            <a:ext cx="504470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1001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9240D82-F300-42E9-851B-1B1DB4B213F8}"/>
              </a:ext>
            </a:extLst>
          </p:cNvPr>
          <p:cNvSpPr/>
          <p:nvPr/>
        </p:nvSpPr>
        <p:spPr>
          <a:xfrm>
            <a:off x="3558995" y="3407223"/>
            <a:ext cx="495317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62C9055-8220-4B7A-8627-F70D488E322A}"/>
              </a:ext>
            </a:extLst>
          </p:cNvPr>
          <p:cNvSpPr/>
          <p:nvPr/>
        </p:nvSpPr>
        <p:spPr>
          <a:xfrm>
            <a:off x="3829783" y="3262247"/>
            <a:ext cx="505228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1110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10EE427-E01B-481E-A788-E66E8C605D44}"/>
              </a:ext>
            </a:extLst>
          </p:cNvPr>
          <p:cNvSpPr/>
          <p:nvPr/>
        </p:nvSpPr>
        <p:spPr>
          <a:xfrm>
            <a:off x="4116959" y="3402719"/>
            <a:ext cx="496218" cy="23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1101</a:t>
            </a:r>
          </a:p>
        </p:txBody>
      </p:sp>
    </p:spTree>
    <p:extLst>
      <p:ext uri="{BB962C8B-B14F-4D97-AF65-F5344CB8AC3E}">
        <p14:creationId xmlns:p14="http://schemas.microsoft.com/office/powerpoint/2010/main" val="3333925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the action of duplicating the voltage value of the input signal.</a:t>
            </a:r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0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the action of holding the voltage for a brief amount of time by use of a capacitor.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759B7F-99D4-4256-8E6C-D8E2741C60E5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929E21-80DC-4E1B-AEA0-D4245AB42AA4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0F3190-C65D-409C-BDB3-D29550B9D4C1}"/>
              </a:ext>
            </a:extLst>
          </p:cNvPr>
          <p:cNvCxnSpPr>
            <a:cxnSpLocks/>
            <a:endCxn id="13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1946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68A8BD-37AD-456C-8073-46E1FCFCE22C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674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91" name="Picture 90" descr="A close up of a map&#10;&#10;Description automatically generated">
            <a:extLst>
              <a:ext uri="{FF2B5EF4-FFF2-40B4-BE49-F238E27FC236}">
                <a16:creationId xmlns:a16="http://schemas.microsoft.com/office/drawing/2014/main" id="{50082F58-A2B2-412B-8C04-39B61C766C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12885" r="1961" b="1712"/>
          <a:stretch/>
        </p:blipFill>
        <p:spPr>
          <a:xfrm>
            <a:off x="1591733" y="1008473"/>
            <a:ext cx="3733800" cy="3733801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B67671C7-6D25-478E-8198-1748FA45C135}"/>
              </a:ext>
            </a:extLst>
          </p:cNvPr>
          <p:cNvSpPr/>
          <p:nvPr/>
        </p:nvSpPr>
        <p:spPr>
          <a:xfrm>
            <a:off x="179400" y="2532473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12-bit Example</a:t>
            </a:r>
          </a:p>
        </p:txBody>
      </p:sp>
    </p:spTree>
    <p:extLst>
      <p:ext uri="{BB962C8B-B14F-4D97-AF65-F5344CB8AC3E}">
        <p14:creationId xmlns:p14="http://schemas.microsoft.com/office/powerpoint/2010/main" val="272942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705350"/>
            <a:ext cx="6858000" cy="4381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1000" y="4739640"/>
            <a:ext cx="2590800" cy="331469"/>
          </a:xfrm>
        </p:spPr>
        <p:txBody>
          <a:bodyPr>
            <a:normAutofit lnSpcReduction="10000"/>
          </a:bodyPr>
          <a:lstStyle/>
          <a:p>
            <a:r>
              <a:rPr lang="en-US" sz="16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Brock J. </a:t>
            </a:r>
            <a:r>
              <a:rPr lang="en-US" sz="14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LaMeres</a:t>
            </a:r>
            <a:r>
              <a:rPr lang="en-US" sz="16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Ph.D.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" y="819150"/>
            <a:ext cx="6629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 15: Analog to Digital Converters</a:t>
            </a:r>
          </a:p>
          <a:p>
            <a:pPr algn="ctr"/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8191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807719"/>
          </a:xfrm>
        </p:spPr>
        <p:txBody>
          <a:bodyPr anchor="ctr">
            <a:normAutofit/>
          </a:bodyPr>
          <a:lstStyle/>
          <a:p>
            <a:r>
              <a:rPr lang="en-US" sz="22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Embedded Systems Design</a:t>
            </a:r>
            <a:endParaRPr lang="en-US" sz="2400" cap="sm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304800" y="1173481"/>
            <a:ext cx="6248400" cy="331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/>
            <a:r>
              <a:rPr lang="en-US" sz="16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	Analog to Digital Converters - Overview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593B83-D63B-4211-92AB-9A207E8E8D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7" r="43030" b="39259"/>
          <a:stretch/>
        </p:blipFill>
        <p:spPr>
          <a:xfrm>
            <a:off x="4267200" y="2888491"/>
            <a:ext cx="1219200" cy="1612490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89053003-16B6-4A1C-9CCD-5F5B00A95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30317"/>
            <a:ext cx="1937664" cy="2710855"/>
          </a:xfrm>
          <a:prstGeom prst="rect">
            <a:avLst/>
          </a:prstGeom>
        </p:spPr>
      </p:pic>
      <p:pic>
        <p:nvPicPr>
          <p:cNvPr id="14" name="Picture 2" descr="Subscribe to Dr. LaMeres' YouTube Channel">
            <a:extLst>
              <a:ext uri="{FF2B5EF4-FFF2-40B4-BE49-F238E27FC236}">
                <a16:creationId xmlns:a16="http://schemas.microsoft.com/office/drawing/2014/main" id="{6FA6E4A1-F366-41D9-86F5-EC5F89761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652323"/>
            <a:ext cx="2209800" cy="62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427500-2267-4CC6-8A1B-DC03949A6B0C}"/>
              </a:ext>
            </a:extLst>
          </p:cNvPr>
          <p:cNvSpPr txBox="1"/>
          <p:nvPr/>
        </p:nvSpPr>
        <p:spPr>
          <a:xfrm>
            <a:off x="2906652" y="2372181"/>
            <a:ext cx="381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5"/>
              </a:rPr>
              <a:t>www.youtube.com/c/DigitalLogicProgramming_LaMeres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2188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705350"/>
            <a:ext cx="6858000" cy="4381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1000" y="4739640"/>
            <a:ext cx="2590800" cy="331469"/>
          </a:xfrm>
        </p:spPr>
        <p:txBody>
          <a:bodyPr>
            <a:normAutofit lnSpcReduction="10000"/>
          </a:bodyPr>
          <a:lstStyle/>
          <a:p>
            <a:r>
              <a:rPr lang="en-US" sz="16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Brock J. </a:t>
            </a:r>
            <a:r>
              <a:rPr lang="en-US" sz="14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LaMeres</a:t>
            </a:r>
            <a:r>
              <a:rPr lang="en-US" sz="16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Ph.D.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" y="819150"/>
            <a:ext cx="6629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 15: Analog to Digital Converters</a:t>
            </a:r>
          </a:p>
          <a:p>
            <a:pPr algn="ctr"/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8191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807719"/>
          </a:xfrm>
        </p:spPr>
        <p:txBody>
          <a:bodyPr anchor="ctr">
            <a:normAutofit/>
          </a:bodyPr>
          <a:lstStyle/>
          <a:p>
            <a:r>
              <a:rPr lang="en-US" sz="22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Embedded Systems Design</a:t>
            </a:r>
            <a:endParaRPr lang="en-US" sz="2400" cap="sm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304800" y="1173481"/>
            <a:ext cx="6248400" cy="331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/>
            <a:r>
              <a:rPr lang="en-US" sz="16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	ADC Operation on the MSP430FR2355 - Configuration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593B83-D63B-4211-92AB-9A207E8E8D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7" r="43030" b="39259"/>
          <a:stretch/>
        </p:blipFill>
        <p:spPr>
          <a:xfrm>
            <a:off x="4267200" y="2888491"/>
            <a:ext cx="1219200" cy="1612490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89053003-16B6-4A1C-9CCD-5F5B00A95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30317"/>
            <a:ext cx="1937664" cy="271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1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" y="492886"/>
            <a:ext cx="6366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FB577A-EF32-4289-88BE-EAC3BBABFA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098260"/>
            <a:ext cx="4863493" cy="35598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BAC4E5-7683-49F1-A0F1-1DC3B327A875}"/>
              </a:ext>
            </a:extLst>
          </p:cNvPr>
          <p:cNvSpPr/>
          <p:nvPr/>
        </p:nvSpPr>
        <p:spPr>
          <a:xfrm>
            <a:off x="3132665" y="3471333"/>
            <a:ext cx="783167" cy="1062568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" y="492886"/>
            <a:ext cx="6366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CA06D7D-307A-472C-93A1-02AC6B62C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9" y="885329"/>
            <a:ext cx="4293480" cy="375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38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" y="492886"/>
            <a:ext cx="6366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CA06D7D-307A-472C-93A1-02AC6B62C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9" y="885329"/>
            <a:ext cx="4293480" cy="37563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BAC4E5-7683-49F1-A0F1-1DC3B327A875}"/>
              </a:ext>
            </a:extLst>
          </p:cNvPr>
          <p:cNvSpPr/>
          <p:nvPr/>
        </p:nvSpPr>
        <p:spPr>
          <a:xfrm>
            <a:off x="4559738" y="1845813"/>
            <a:ext cx="1159495" cy="76192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CF76A4-7E77-46EE-9792-4CD378F07D64}"/>
              </a:ext>
            </a:extLst>
          </p:cNvPr>
          <p:cNvSpPr/>
          <p:nvPr/>
        </p:nvSpPr>
        <p:spPr>
          <a:xfrm>
            <a:off x="42333" y="1008572"/>
            <a:ext cx="237066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MSP430 contains an ADC core with selectable resolution (8-bit, 10-bit, 12-bit).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6181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" y="492886"/>
            <a:ext cx="6366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CA06D7D-307A-472C-93A1-02AC6B62C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9" y="885329"/>
            <a:ext cx="4293480" cy="37563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BAC4E5-7683-49F1-A0F1-1DC3B327A875}"/>
              </a:ext>
            </a:extLst>
          </p:cNvPr>
          <p:cNvSpPr/>
          <p:nvPr/>
        </p:nvSpPr>
        <p:spPr>
          <a:xfrm>
            <a:off x="2840565" y="938559"/>
            <a:ext cx="859368" cy="2532773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CF76A4-7E77-46EE-9792-4CD378F07D64}"/>
              </a:ext>
            </a:extLst>
          </p:cNvPr>
          <p:cNvSpPr/>
          <p:nvPr/>
        </p:nvSpPr>
        <p:spPr>
          <a:xfrm>
            <a:off x="42332" y="1008572"/>
            <a:ext cx="2472267" cy="210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ADC can be driven with 1 of 16 inputs that are selected using an analog multiplexer that sits in front of the ADC core.</a:t>
            </a:r>
            <a:b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5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554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" y="492886"/>
            <a:ext cx="6366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CA06D7D-307A-472C-93A1-02AC6B62C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9" y="885329"/>
            <a:ext cx="4293480" cy="37563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BAC4E5-7683-49F1-A0F1-1DC3B327A875}"/>
              </a:ext>
            </a:extLst>
          </p:cNvPr>
          <p:cNvSpPr/>
          <p:nvPr/>
        </p:nvSpPr>
        <p:spPr>
          <a:xfrm>
            <a:off x="2840565" y="938559"/>
            <a:ext cx="859368" cy="2532773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CF76A4-7E77-46EE-9792-4CD378F07D64}"/>
              </a:ext>
            </a:extLst>
          </p:cNvPr>
          <p:cNvSpPr/>
          <p:nvPr/>
        </p:nvSpPr>
        <p:spPr>
          <a:xfrm>
            <a:off x="42332" y="1008572"/>
            <a:ext cx="2472267" cy="333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ADC can be driven with 1 of 16 inputs that are selected using an analog multiplexer that sits in front of the ADC core.</a:t>
            </a:r>
            <a:b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5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A0 </a:t>
            </a: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A11 are connected to pins that share with ports (use Port Function Select Registers = 11).</a:t>
            </a:r>
            <a:b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en-US" sz="5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b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en-US" sz="5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503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" y="492886"/>
            <a:ext cx="6366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CA06D7D-307A-472C-93A1-02AC6B62C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9" y="885329"/>
            <a:ext cx="4293480" cy="37563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BAC4E5-7683-49F1-A0F1-1DC3B327A875}"/>
              </a:ext>
            </a:extLst>
          </p:cNvPr>
          <p:cNvSpPr/>
          <p:nvPr/>
        </p:nvSpPr>
        <p:spPr>
          <a:xfrm>
            <a:off x="2840565" y="938559"/>
            <a:ext cx="859368" cy="2532773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CF76A4-7E77-46EE-9792-4CD378F07D64}"/>
              </a:ext>
            </a:extLst>
          </p:cNvPr>
          <p:cNvSpPr/>
          <p:nvPr/>
        </p:nvSpPr>
        <p:spPr>
          <a:xfrm>
            <a:off x="42332" y="1008572"/>
            <a:ext cx="2472267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ADC can be driven with 1 of 16 inputs that are selected using an analog multiplexer that sits in front of the ADC core.</a:t>
            </a:r>
            <a:b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5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A0 </a:t>
            </a: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A11 are connected to pins that share with ports (use Port Function Select Registers = 11).</a:t>
            </a:r>
            <a:b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en-US" sz="5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A12 is an on-chip temperature sensor</a:t>
            </a:r>
            <a:b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en-US" sz="5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7394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" y="492886"/>
            <a:ext cx="6366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CA06D7D-307A-472C-93A1-02AC6B62C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9" y="885329"/>
            <a:ext cx="4293480" cy="37563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BAC4E5-7683-49F1-A0F1-1DC3B327A875}"/>
              </a:ext>
            </a:extLst>
          </p:cNvPr>
          <p:cNvSpPr/>
          <p:nvPr/>
        </p:nvSpPr>
        <p:spPr>
          <a:xfrm>
            <a:off x="2840565" y="938559"/>
            <a:ext cx="859368" cy="2532773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CF76A4-7E77-46EE-9792-4CD378F07D64}"/>
              </a:ext>
            </a:extLst>
          </p:cNvPr>
          <p:cNvSpPr/>
          <p:nvPr/>
        </p:nvSpPr>
        <p:spPr>
          <a:xfrm>
            <a:off x="42332" y="1008572"/>
            <a:ext cx="2472267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ADC can be driven with 1 of 16 inputs that are selected using an analog multiplexer that sits in front of the ADC core.</a:t>
            </a:r>
            <a:b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5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A0 </a:t>
            </a: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A11 are connected to pins that share with ports (use Port Function Select Registers = 11).</a:t>
            </a:r>
            <a:b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en-US" sz="5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A12 is an on-chip temperature sensor</a:t>
            </a:r>
            <a:b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en-US" sz="5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A13 is the internal voltage reference.</a:t>
            </a:r>
            <a:b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en-US" sz="5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304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accomplished by momentarily connecting the signal to a capacitor in order to charge it up to the same voltage.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accomplished by disconnecting the signal and allowing the conversion to be conducted on the voltage on the capacitor.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759B7F-99D4-4256-8E6C-D8E2741C60E5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929E21-80DC-4E1B-AEA0-D4245AB42AA4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0F3190-C65D-409C-BDB3-D29550B9D4C1}"/>
              </a:ext>
            </a:extLst>
          </p:cNvPr>
          <p:cNvCxnSpPr>
            <a:cxnSpLocks/>
            <a:endCxn id="13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1946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68A8BD-37AD-456C-8073-46E1FCFCE22C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827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" y="492886"/>
            <a:ext cx="6366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CA06D7D-307A-472C-93A1-02AC6B62C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9" y="885329"/>
            <a:ext cx="4293480" cy="37563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BAC4E5-7683-49F1-A0F1-1DC3B327A875}"/>
              </a:ext>
            </a:extLst>
          </p:cNvPr>
          <p:cNvSpPr/>
          <p:nvPr/>
        </p:nvSpPr>
        <p:spPr>
          <a:xfrm>
            <a:off x="2840565" y="938559"/>
            <a:ext cx="859368" cy="2532773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CF76A4-7E77-46EE-9792-4CD378F07D64}"/>
              </a:ext>
            </a:extLst>
          </p:cNvPr>
          <p:cNvSpPr/>
          <p:nvPr/>
        </p:nvSpPr>
        <p:spPr>
          <a:xfrm>
            <a:off x="42332" y="1008572"/>
            <a:ext cx="2472267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ADC can be driven with 1 of 16 inputs that are selected using an analog multiplexer that sits in front of the ADC core.</a:t>
            </a:r>
            <a:b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5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A0 </a:t>
            </a: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A11 are connected to pins that share with ports (use Port Function Select Registers = 11).</a:t>
            </a:r>
            <a:b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en-US" sz="5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A12 is an on-chip temperature sensor</a:t>
            </a:r>
            <a:b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en-US" sz="5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A13 is the internal voltage reference.</a:t>
            </a:r>
            <a:b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en-US" sz="5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A14 and A15 are VSS and VCC.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456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" y="492886"/>
            <a:ext cx="6366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CA06D7D-307A-472C-93A1-02AC6B62C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9" y="885329"/>
            <a:ext cx="4293480" cy="37563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BAC4E5-7683-49F1-A0F1-1DC3B327A875}"/>
              </a:ext>
            </a:extLst>
          </p:cNvPr>
          <p:cNvSpPr/>
          <p:nvPr/>
        </p:nvSpPr>
        <p:spPr>
          <a:xfrm>
            <a:off x="2743199" y="3399367"/>
            <a:ext cx="3001433" cy="1148635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CF76A4-7E77-46EE-9792-4CD378F07D64}"/>
              </a:ext>
            </a:extLst>
          </p:cNvPr>
          <p:cNvSpPr/>
          <p:nvPr/>
        </p:nvSpPr>
        <p:spPr>
          <a:xfrm>
            <a:off x="42333" y="1008572"/>
            <a:ext cx="23706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ADC clock source is selectable with two stages of programmable dividers/</a:t>
            </a:r>
            <a:r>
              <a:rPr lang="en-US" sz="1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prescalers</a:t>
            </a: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51119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" y="492886"/>
            <a:ext cx="6366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CA06D7D-307A-472C-93A1-02AC6B62C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9" y="885329"/>
            <a:ext cx="4293480" cy="37563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BAC4E5-7683-49F1-A0F1-1DC3B327A875}"/>
              </a:ext>
            </a:extLst>
          </p:cNvPr>
          <p:cNvSpPr/>
          <p:nvPr/>
        </p:nvSpPr>
        <p:spPr>
          <a:xfrm>
            <a:off x="2743199" y="3399367"/>
            <a:ext cx="3001433" cy="1148635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CF76A4-7E77-46EE-9792-4CD378F07D64}"/>
              </a:ext>
            </a:extLst>
          </p:cNvPr>
          <p:cNvSpPr/>
          <p:nvPr/>
        </p:nvSpPr>
        <p:spPr>
          <a:xfrm>
            <a:off x="42333" y="1008572"/>
            <a:ext cx="23706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ADC clock source is selectable with two stages of programmable dividers/</a:t>
            </a:r>
            <a:r>
              <a:rPr lang="en-US" sz="1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prescalers</a:t>
            </a: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AF1A9C3D-E642-46F1-B5DC-0E9440D08F74}"/>
              </a:ext>
            </a:extLst>
          </p:cNvPr>
          <p:cNvSpPr/>
          <p:nvPr/>
        </p:nvSpPr>
        <p:spPr>
          <a:xfrm>
            <a:off x="4445003" y="944910"/>
            <a:ext cx="2154515" cy="1822450"/>
          </a:xfrm>
          <a:prstGeom prst="wedgeRectCallout">
            <a:avLst>
              <a:gd name="adj1" fmla="val 2846"/>
              <a:gd name="adj2" fmla="val 11151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Note:  The ADCCL frequency is NOT the sample rate.  The sample/convert takes multiple clock settings.</a:t>
            </a:r>
          </a:p>
        </p:txBody>
      </p:sp>
    </p:spTree>
    <p:extLst>
      <p:ext uri="{BB962C8B-B14F-4D97-AF65-F5344CB8AC3E}">
        <p14:creationId xmlns:p14="http://schemas.microsoft.com/office/powerpoint/2010/main" val="3326889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" y="492886"/>
            <a:ext cx="6366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CA06D7D-307A-472C-93A1-02AC6B62C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9" y="885329"/>
            <a:ext cx="4293480" cy="37563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BAC4E5-7683-49F1-A0F1-1DC3B327A875}"/>
              </a:ext>
            </a:extLst>
          </p:cNvPr>
          <p:cNvSpPr/>
          <p:nvPr/>
        </p:nvSpPr>
        <p:spPr>
          <a:xfrm>
            <a:off x="4648199" y="1202745"/>
            <a:ext cx="1092201" cy="632406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CF76A4-7E77-46EE-9792-4CD378F07D64}"/>
              </a:ext>
            </a:extLst>
          </p:cNvPr>
          <p:cNvSpPr/>
          <p:nvPr/>
        </p:nvSpPr>
        <p:spPr>
          <a:xfrm>
            <a:off x="42333" y="1008572"/>
            <a:ext cx="237066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voltage range of the ADC is also programmable with options of using the power supply (VCC) and GND (VSS), input pins, or a variety of internally generated voltages.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7952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" y="492886"/>
            <a:ext cx="6366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CA06D7D-307A-472C-93A1-02AC6B62C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9" y="885329"/>
            <a:ext cx="4293480" cy="37563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BAC4E5-7683-49F1-A0F1-1DC3B327A875}"/>
              </a:ext>
            </a:extLst>
          </p:cNvPr>
          <p:cNvSpPr/>
          <p:nvPr/>
        </p:nvSpPr>
        <p:spPr>
          <a:xfrm>
            <a:off x="3517899" y="2709076"/>
            <a:ext cx="1860551" cy="694523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CF76A4-7E77-46EE-9792-4CD378F07D64}"/>
              </a:ext>
            </a:extLst>
          </p:cNvPr>
          <p:cNvSpPr/>
          <p:nvPr/>
        </p:nvSpPr>
        <p:spPr>
          <a:xfrm>
            <a:off x="42333" y="1008572"/>
            <a:ext cx="237066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ADC peripheral also has a large number of programmable options that dictate its behavior in addition to 6 interrupts that can be triggered upon certain conditions.</a:t>
            </a:r>
          </a:p>
        </p:txBody>
      </p:sp>
    </p:spTree>
    <p:extLst>
      <p:ext uri="{BB962C8B-B14F-4D97-AF65-F5344CB8AC3E}">
        <p14:creationId xmlns:p14="http://schemas.microsoft.com/office/powerpoint/2010/main" val="29591275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" y="492886"/>
            <a:ext cx="6366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CA06D7D-307A-472C-93A1-02AC6B62C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9" y="885329"/>
            <a:ext cx="4293480" cy="37563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BAC4E5-7683-49F1-A0F1-1DC3B327A875}"/>
              </a:ext>
            </a:extLst>
          </p:cNvPr>
          <p:cNvSpPr/>
          <p:nvPr/>
        </p:nvSpPr>
        <p:spPr>
          <a:xfrm>
            <a:off x="5708649" y="2056303"/>
            <a:ext cx="812801" cy="40011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CF76A4-7E77-46EE-9792-4CD378F07D64}"/>
              </a:ext>
            </a:extLst>
          </p:cNvPr>
          <p:cNvSpPr/>
          <p:nvPr/>
        </p:nvSpPr>
        <p:spPr>
          <a:xfrm>
            <a:off x="42333" y="1008572"/>
            <a:ext cx="237066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basic use model for the ADC peripheral is:</a:t>
            </a:r>
            <a:b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114300"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Configure peripheral using a set of registers.</a:t>
            </a:r>
            <a:br>
              <a:rPr lang="en-US" sz="13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3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114300"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conversation is started by the user (or by the successful completion of a prior conversation).</a:t>
            </a:r>
            <a:br>
              <a:rPr lang="en-US" sz="13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3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114300"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result of the conversation is ready from the ADC’s conversion memory register.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10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" y="492886"/>
            <a:ext cx="6366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CA06D7D-307A-472C-93A1-02AC6B62C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9" y="885329"/>
            <a:ext cx="4293480" cy="37563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BAC4E5-7683-49F1-A0F1-1DC3B327A875}"/>
              </a:ext>
            </a:extLst>
          </p:cNvPr>
          <p:cNvSpPr/>
          <p:nvPr/>
        </p:nvSpPr>
        <p:spPr>
          <a:xfrm>
            <a:off x="3555999" y="2737088"/>
            <a:ext cx="1809751" cy="653811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CF76A4-7E77-46EE-9792-4CD378F07D64}"/>
              </a:ext>
            </a:extLst>
          </p:cNvPr>
          <p:cNvSpPr/>
          <p:nvPr/>
        </p:nvSpPr>
        <p:spPr>
          <a:xfrm>
            <a:off x="42333" y="1008572"/>
            <a:ext cx="237066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Flags can be used to track the status of the conversion and trigger interrupts to react to various states of the conversion.</a:t>
            </a:r>
          </a:p>
          <a:p>
            <a:b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5876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5490BF-EBE7-4113-B043-F6AE2CE32960}"/>
              </a:ext>
            </a:extLst>
          </p:cNvPr>
          <p:cNvSpPr txBox="1">
            <a:spLocks/>
          </p:cNvSpPr>
          <p:nvPr/>
        </p:nvSpPr>
        <p:spPr>
          <a:xfrm>
            <a:off x="190500" y="892997"/>
            <a:ext cx="6667500" cy="3008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F4A0E82-A85C-4C80-A113-9746F8378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1272"/>
            <a:ext cx="6858000" cy="95647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7694E5D-3818-4A03-B618-2B6A334F4175}"/>
              </a:ext>
            </a:extLst>
          </p:cNvPr>
          <p:cNvSpPr/>
          <p:nvPr/>
        </p:nvSpPr>
        <p:spPr>
          <a:xfrm>
            <a:off x="4920141" y="3941118"/>
            <a:ext cx="191911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Courtesy of </a:t>
            </a:r>
            <a:r>
              <a:rPr lang="en-US" sz="6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https://neodem.wp.horizon.ac.uk/</a:t>
            </a:r>
            <a:endParaRPr lang="en-US" sz="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CAB708-8415-4440-8D68-F727227114F4}"/>
              </a:ext>
            </a:extLst>
          </p:cNvPr>
          <p:cNvSpPr/>
          <p:nvPr/>
        </p:nvSpPr>
        <p:spPr>
          <a:xfrm>
            <a:off x="279400" y="1008572"/>
            <a:ext cx="62864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 Control 0 (ADCCTL0) Register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 Control 1 (ADCCTL1) Register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 Control 2 (ADCCTL2) Register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 Memory Control (ADCMCTL0) Register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 Conversion Memory (ADCMEM0) Register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 Interrupt Enable (ADCIE) Register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 Interrupt Flag (ADCIFG) Register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 Interrupt Vector (ADCIV) Register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 Window Comparator Low Threshold (ADCLO) Register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 Window Comparator High Threshold (ADCHI) Register</a:t>
            </a:r>
          </a:p>
        </p:txBody>
      </p:sp>
    </p:spTree>
    <p:extLst>
      <p:ext uri="{BB962C8B-B14F-4D97-AF65-F5344CB8AC3E}">
        <p14:creationId xmlns:p14="http://schemas.microsoft.com/office/powerpoint/2010/main" val="2876311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441DAA-4106-4D49-90B1-1788A13518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770" y="944856"/>
            <a:ext cx="3949700" cy="1338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9540F2-026B-4B14-9057-C1CC35C801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7770" y="1209104"/>
            <a:ext cx="3949700" cy="359678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0E8A7B86-B079-41E8-93C2-EB73732A5D2D}"/>
              </a:ext>
            </a:extLst>
          </p:cNvPr>
          <p:cNvSpPr txBox="1">
            <a:spLocks/>
          </p:cNvSpPr>
          <p:nvPr/>
        </p:nvSpPr>
        <p:spPr>
          <a:xfrm>
            <a:off x="190500" y="892997"/>
            <a:ext cx="2706704" cy="3008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ADCCTL0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contains: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settings for the number of ADCCLK cycles to use during the conversion (</a:t>
            </a:r>
            <a:r>
              <a:rPr lang="en-US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ADCSHTx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the ADC is triggered (ADCMSC)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turning the ADC on (ADCON)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enabling the conversion (ADCENC)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Starting a conversion (ADCSC).</a:t>
            </a:r>
          </a:p>
        </p:txBody>
      </p:sp>
    </p:spTree>
    <p:extLst>
      <p:ext uri="{BB962C8B-B14F-4D97-AF65-F5344CB8AC3E}">
        <p14:creationId xmlns:p14="http://schemas.microsoft.com/office/powerpoint/2010/main" val="289477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441DAA-4106-4D49-90B1-1788A13518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770" y="944856"/>
            <a:ext cx="3949700" cy="1338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9540F2-026B-4B14-9057-C1CC35C801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7770" y="1209104"/>
            <a:ext cx="3949700" cy="359678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0E8A7B86-B079-41E8-93C2-EB73732A5D2D}"/>
              </a:ext>
            </a:extLst>
          </p:cNvPr>
          <p:cNvSpPr txBox="1">
            <a:spLocks/>
          </p:cNvSpPr>
          <p:nvPr/>
        </p:nvSpPr>
        <p:spPr>
          <a:xfrm>
            <a:off x="190500" y="892997"/>
            <a:ext cx="2706704" cy="3008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ADCCTL0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contains: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settings for the number of ADCCLK cycles to use during the conversion (</a:t>
            </a:r>
            <a:r>
              <a:rPr lang="en-US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ADCSHTx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the ADC is triggered (ADCMSC)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turning the ADC on (ADCON)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enabling the conversion (ADCENC)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Starting a conversion (ADCSC).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2C076D87-0A5D-434A-916F-CE3FB216DA0C}"/>
              </a:ext>
            </a:extLst>
          </p:cNvPr>
          <p:cNvSpPr/>
          <p:nvPr/>
        </p:nvSpPr>
        <p:spPr>
          <a:xfrm>
            <a:off x="3910801" y="1628458"/>
            <a:ext cx="2154515" cy="1822450"/>
          </a:xfrm>
          <a:prstGeom prst="wedgeRectCallout">
            <a:avLst>
              <a:gd name="adj1" fmla="val -57465"/>
              <a:gd name="adj2" fmla="val 10570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ADCENC and ADCSC bits are used to start a conversion by asserting them simultaneously. 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E3481B17-710D-473F-871D-30860D718274}"/>
              </a:ext>
            </a:extLst>
          </p:cNvPr>
          <p:cNvSpPr/>
          <p:nvPr/>
        </p:nvSpPr>
        <p:spPr>
          <a:xfrm>
            <a:off x="3910800" y="1628458"/>
            <a:ext cx="2154515" cy="1822450"/>
          </a:xfrm>
          <a:prstGeom prst="wedgeRectCallout">
            <a:avLst>
              <a:gd name="adj1" fmla="val -56348"/>
              <a:gd name="adj2" fmla="val 111776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ADCENC and ADCSC bits are used to start a conversion by asserting them simultaneously. </a:t>
            </a:r>
          </a:p>
        </p:txBody>
      </p:sp>
    </p:spTree>
    <p:extLst>
      <p:ext uri="{BB962C8B-B14F-4D97-AF65-F5344CB8AC3E}">
        <p14:creationId xmlns:p14="http://schemas.microsoft.com/office/powerpoint/2010/main" val="3049076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Sample-and-Hold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circuitry is designed so that this can be accomplished very quickly so that it can disconnect from the input signal as soon as possible to avoid altering its signal integrity.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759B7F-99D4-4256-8E6C-D8E2741C60E5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929E21-80DC-4E1B-AEA0-D4245AB42AA4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0F3190-C65D-409C-BDB3-D29550B9D4C1}"/>
              </a:ext>
            </a:extLst>
          </p:cNvPr>
          <p:cNvCxnSpPr>
            <a:cxnSpLocks/>
            <a:endCxn id="13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1946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68A8BD-37AD-456C-8073-46E1FCFCE22C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5886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441DAA-4106-4D49-90B1-1788A13518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770" y="944856"/>
            <a:ext cx="3949700" cy="1338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9540F2-026B-4B14-9057-C1CC35C801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7770" y="1209104"/>
            <a:ext cx="3949700" cy="359678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0E8A7B86-B079-41E8-93C2-EB73732A5D2D}"/>
              </a:ext>
            </a:extLst>
          </p:cNvPr>
          <p:cNvSpPr txBox="1">
            <a:spLocks/>
          </p:cNvSpPr>
          <p:nvPr/>
        </p:nvSpPr>
        <p:spPr>
          <a:xfrm>
            <a:off x="190500" y="892997"/>
            <a:ext cx="2706704" cy="3008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ADCCTL0</a:t>
            </a: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E3481B17-710D-473F-871D-30860D718274}"/>
              </a:ext>
            </a:extLst>
          </p:cNvPr>
          <p:cNvSpPr/>
          <p:nvPr/>
        </p:nvSpPr>
        <p:spPr>
          <a:xfrm>
            <a:off x="120184" y="1998133"/>
            <a:ext cx="2576449" cy="2209800"/>
          </a:xfrm>
          <a:prstGeom prst="wedgeRectCallout">
            <a:avLst>
              <a:gd name="adj1" fmla="val 43053"/>
              <a:gd name="adj2" fmla="val 900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use the following for the basic ADC setup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C448CF-F512-4C0E-8579-C2887094A01D}"/>
              </a:ext>
            </a:extLst>
          </p:cNvPr>
          <p:cNvCxnSpPr>
            <a:cxnSpLocks/>
          </p:cNvCxnSpPr>
          <p:nvPr/>
        </p:nvCxnSpPr>
        <p:spPr>
          <a:xfrm>
            <a:off x="2641600" y="2061883"/>
            <a:ext cx="1528682" cy="0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7C6C6A-AA3E-46AB-AEC4-99CC34044B73}"/>
              </a:ext>
            </a:extLst>
          </p:cNvPr>
          <p:cNvCxnSpPr/>
          <p:nvPr/>
        </p:nvCxnSpPr>
        <p:spPr>
          <a:xfrm>
            <a:off x="2577434" y="4168013"/>
            <a:ext cx="514952" cy="0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3077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441DAA-4106-4D49-90B1-1788A13518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770" y="944856"/>
            <a:ext cx="3949700" cy="1338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9540F2-026B-4B14-9057-C1CC35C801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7770" y="1209104"/>
            <a:ext cx="3949700" cy="359678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0E8A7B86-B079-41E8-93C2-EB73732A5D2D}"/>
              </a:ext>
            </a:extLst>
          </p:cNvPr>
          <p:cNvSpPr txBox="1">
            <a:spLocks/>
          </p:cNvSpPr>
          <p:nvPr/>
        </p:nvSpPr>
        <p:spPr>
          <a:xfrm>
            <a:off x="190500" y="892997"/>
            <a:ext cx="2706704" cy="3008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ADCCTL0</a:t>
            </a: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E3481B17-710D-473F-871D-30860D718274}"/>
              </a:ext>
            </a:extLst>
          </p:cNvPr>
          <p:cNvSpPr/>
          <p:nvPr/>
        </p:nvSpPr>
        <p:spPr>
          <a:xfrm>
            <a:off x="120184" y="1998133"/>
            <a:ext cx="2576449" cy="2209800"/>
          </a:xfrm>
          <a:prstGeom prst="wedgeRectCallout">
            <a:avLst>
              <a:gd name="adj1" fmla="val 43053"/>
              <a:gd name="adj2" fmla="val 900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use the following for the basic ADC setup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C448CF-F512-4C0E-8579-C2887094A01D}"/>
              </a:ext>
            </a:extLst>
          </p:cNvPr>
          <p:cNvCxnSpPr>
            <a:cxnSpLocks/>
          </p:cNvCxnSpPr>
          <p:nvPr/>
        </p:nvCxnSpPr>
        <p:spPr>
          <a:xfrm>
            <a:off x="2641600" y="2061883"/>
            <a:ext cx="1528682" cy="0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7C6C6A-AA3E-46AB-AEC4-99CC34044B73}"/>
              </a:ext>
            </a:extLst>
          </p:cNvPr>
          <p:cNvCxnSpPr/>
          <p:nvPr/>
        </p:nvCxnSpPr>
        <p:spPr>
          <a:xfrm>
            <a:off x="2577434" y="4168013"/>
            <a:ext cx="514952" cy="0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F0284FD5-C201-4443-8586-DDDB31F93155}"/>
              </a:ext>
            </a:extLst>
          </p:cNvPr>
          <p:cNvSpPr/>
          <p:nvPr/>
        </p:nvSpPr>
        <p:spPr>
          <a:xfrm>
            <a:off x="120184" y="4259792"/>
            <a:ext cx="2487549" cy="531221"/>
          </a:xfrm>
          <a:prstGeom prst="wedgeRectCallout">
            <a:avLst>
              <a:gd name="adj1" fmla="val 43053"/>
              <a:gd name="adj2" fmla="val 900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We’ll assert these to start a conversion.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008B401-4F10-4D01-BB65-3A79A7211635}"/>
              </a:ext>
            </a:extLst>
          </p:cNvPr>
          <p:cNvCxnSpPr/>
          <p:nvPr/>
        </p:nvCxnSpPr>
        <p:spPr>
          <a:xfrm>
            <a:off x="2565670" y="4587113"/>
            <a:ext cx="514952" cy="0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7DDA2B-8A25-497E-9137-A3340BD327AD}"/>
              </a:ext>
            </a:extLst>
          </p:cNvPr>
          <p:cNvCxnSpPr/>
          <p:nvPr/>
        </p:nvCxnSpPr>
        <p:spPr>
          <a:xfrm>
            <a:off x="2565670" y="4449953"/>
            <a:ext cx="514952" cy="0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2410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E8A7B86-B079-41E8-93C2-EB73732A5D2D}"/>
              </a:ext>
            </a:extLst>
          </p:cNvPr>
          <p:cNvSpPr txBox="1">
            <a:spLocks/>
          </p:cNvSpPr>
          <p:nvPr/>
        </p:nvSpPr>
        <p:spPr>
          <a:xfrm>
            <a:off x="190500" y="892997"/>
            <a:ext cx="2706704" cy="3008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ADCCTL1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contains: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settings for the source of the sample trigger (</a:t>
            </a:r>
            <a:r>
              <a:rPr lang="en-US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ADCSHSx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option for running the sampler in pulse mode (ADCSHP)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input inversion option (ADCISSH)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settings for the second clock divider stage (</a:t>
            </a:r>
            <a:r>
              <a:rPr lang="en-US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ADCDIVx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88791A-4355-4526-B323-A3ABBAA506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4371" y="850667"/>
            <a:ext cx="3607655" cy="12222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2770AF-82D7-4BA3-88CB-D146B26B3B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5000" y="1052954"/>
            <a:ext cx="3607655" cy="380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676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E8A7B86-B079-41E8-93C2-EB73732A5D2D}"/>
              </a:ext>
            </a:extLst>
          </p:cNvPr>
          <p:cNvSpPr txBox="1">
            <a:spLocks/>
          </p:cNvSpPr>
          <p:nvPr/>
        </p:nvSpPr>
        <p:spPr>
          <a:xfrm>
            <a:off x="190500" y="892997"/>
            <a:ext cx="2706704" cy="3008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ADCCTL1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contains: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ADC clock source (</a:t>
            </a:r>
            <a:r>
              <a:rPr lang="en-US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ADCSSELx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whether the conversion is to run once or multiple times upon a trigger (</a:t>
            </a:r>
            <a:r>
              <a:rPr lang="en-US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ADCCONSEQx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status flag indicating the conversion is busy (ADCBSUSY).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88791A-4355-4526-B323-A3ABBAA506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4371" y="850667"/>
            <a:ext cx="3607655" cy="12222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2770AF-82D7-4BA3-88CB-D146B26B3B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5000" y="1052954"/>
            <a:ext cx="3607655" cy="380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68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E8A7B86-B079-41E8-93C2-EB73732A5D2D}"/>
              </a:ext>
            </a:extLst>
          </p:cNvPr>
          <p:cNvSpPr txBox="1">
            <a:spLocks/>
          </p:cNvSpPr>
          <p:nvPr/>
        </p:nvSpPr>
        <p:spPr>
          <a:xfrm>
            <a:off x="190500" y="892997"/>
            <a:ext cx="2706704" cy="3008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ADCCTL1</a:t>
            </a: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88791A-4355-4526-B323-A3ABBAA506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4371" y="850667"/>
            <a:ext cx="3607655" cy="12222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2770AF-82D7-4BA3-88CB-D146B26B3B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5000" y="1052954"/>
            <a:ext cx="3607655" cy="3801067"/>
          </a:xfrm>
          <a:prstGeom prst="rect">
            <a:avLst/>
          </a:prstGeom>
        </p:spPr>
      </p:pic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FCE99E7D-8030-4718-926A-B181C5CCACD3}"/>
              </a:ext>
            </a:extLst>
          </p:cNvPr>
          <p:cNvSpPr/>
          <p:nvPr/>
        </p:nvSpPr>
        <p:spPr>
          <a:xfrm>
            <a:off x="722921" y="2120900"/>
            <a:ext cx="2154515" cy="1780370"/>
          </a:xfrm>
          <a:prstGeom prst="wedgeRectCallout">
            <a:avLst>
              <a:gd name="adj1" fmla="val 43053"/>
              <a:gd name="adj2" fmla="val 900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use the following for the basic ADC setup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B33470-B6D6-4F0D-B8CE-5E3655D87A0F}"/>
              </a:ext>
            </a:extLst>
          </p:cNvPr>
          <p:cNvCxnSpPr/>
          <p:nvPr/>
        </p:nvCxnSpPr>
        <p:spPr>
          <a:xfrm>
            <a:off x="2856205" y="2182580"/>
            <a:ext cx="514952" cy="0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B0F7C9-8B1C-4A61-9273-6A28618715A0}"/>
              </a:ext>
            </a:extLst>
          </p:cNvPr>
          <p:cNvCxnSpPr/>
          <p:nvPr/>
        </p:nvCxnSpPr>
        <p:spPr>
          <a:xfrm>
            <a:off x="2856205" y="3837813"/>
            <a:ext cx="514952" cy="0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8508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E8A7B86-B079-41E8-93C2-EB73732A5D2D}"/>
              </a:ext>
            </a:extLst>
          </p:cNvPr>
          <p:cNvSpPr txBox="1">
            <a:spLocks/>
          </p:cNvSpPr>
          <p:nvPr/>
        </p:nvSpPr>
        <p:spPr>
          <a:xfrm>
            <a:off x="190500" y="892997"/>
            <a:ext cx="2706704" cy="3008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ADCCTL2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contains: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settings for the first clock divider stage (</a:t>
            </a:r>
            <a:r>
              <a:rPr lang="en-US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ADCPDIVx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resolution of the ADC (ADCRES)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format of the result (ADCDF)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range for the anticipated sample rate (ADCSR).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18AF46-04B1-4D47-BF25-F9C52F41F2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2047" y="992906"/>
            <a:ext cx="3619980" cy="12264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620293-DEEF-4C3C-B7D7-BB5BE5C19C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2046" y="1219969"/>
            <a:ext cx="3619980" cy="239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327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E8A7B86-B079-41E8-93C2-EB73732A5D2D}"/>
              </a:ext>
            </a:extLst>
          </p:cNvPr>
          <p:cNvSpPr txBox="1">
            <a:spLocks/>
          </p:cNvSpPr>
          <p:nvPr/>
        </p:nvSpPr>
        <p:spPr>
          <a:xfrm>
            <a:off x="190500" y="892997"/>
            <a:ext cx="2706704" cy="3008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ADCCTL2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contains: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settings for the first clock divider stage (</a:t>
            </a:r>
            <a:r>
              <a:rPr lang="en-US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ADCPDIVx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resolution of the ADC (ADCRES)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format of the result (ADCDF)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range for the anticipated sample rate (ADCSR).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18AF46-04B1-4D47-BF25-F9C52F41F2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2047" y="992906"/>
            <a:ext cx="3619980" cy="12264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620293-DEEF-4C3C-B7D7-BB5BE5C19C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2046" y="1219969"/>
            <a:ext cx="3619980" cy="2393553"/>
          </a:xfrm>
          <a:prstGeom prst="rect">
            <a:avLst/>
          </a:prstGeom>
        </p:spPr>
      </p:pic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7CA3CA4C-D5B6-41E8-85CD-B4E6E5095F06}"/>
              </a:ext>
            </a:extLst>
          </p:cNvPr>
          <p:cNvSpPr/>
          <p:nvPr/>
        </p:nvSpPr>
        <p:spPr>
          <a:xfrm>
            <a:off x="2743200" y="3387296"/>
            <a:ext cx="3924299" cy="1382022"/>
          </a:xfrm>
          <a:prstGeom prst="wedgeRectCallout">
            <a:avLst>
              <a:gd name="adj1" fmla="val -8670"/>
              <a:gd name="adj2" fmla="val -113831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that the default setting for ADCRES is 01 (10-bit).</a:t>
            </a:r>
          </a:p>
          <a:p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this setting is to be changed, the LSB of ADCRES needs to be cleared before the new settings are written.</a:t>
            </a:r>
          </a:p>
        </p:txBody>
      </p:sp>
    </p:spTree>
    <p:extLst>
      <p:ext uri="{BB962C8B-B14F-4D97-AF65-F5344CB8AC3E}">
        <p14:creationId xmlns:p14="http://schemas.microsoft.com/office/powerpoint/2010/main" val="21098514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E8A7B86-B079-41E8-93C2-EB73732A5D2D}"/>
              </a:ext>
            </a:extLst>
          </p:cNvPr>
          <p:cNvSpPr txBox="1">
            <a:spLocks/>
          </p:cNvSpPr>
          <p:nvPr/>
        </p:nvSpPr>
        <p:spPr>
          <a:xfrm>
            <a:off x="190500" y="892997"/>
            <a:ext cx="2706704" cy="3008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ADCCTL2</a:t>
            </a: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18AF46-04B1-4D47-BF25-F9C52F41F2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2047" y="992906"/>
            <a:ext cx="3619980" cy="12264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620293-DEEF-4C3C-B7D7-BB5BE5C19C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2046" y="1219969"/>
            <a:ext cx="3619980" cy="2393553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ECA41DC8-3822-446C-B476-73E26021DBD5}"/>
              </a:ext>
            </a:extLst>
          </p:cNvPr>
          <p:cNvSpPr/>
          <p:nvPr/>
        </p:nvSpPr>
        <p:spPr>
          <a:xfrm>
            <a:off x="737938" y="1995680"/>
            <a:ext cx="2154515" cy="847609"/>
          </a:xfrm>
          <a:prstGeom prst="wedgeRectCallout">
            <a:avLst>
              <a:gd name="adj1" fmla="val 43053"/>
              <a:gd name="adj2" fmla="val 900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use the following for the basic ADC setup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80005A-7D25-481D-B6CA-176DF23E738F}"/>
              </a:ext>
            </a:extLst>
          </p:cNvPr>
          <p:cNvCxnSpPr/>
          <p:nvPr/>
        </p:nvCxnSpPr>
        <p:spPr>
          <a:xfrm>
            <a:off x="2884202" y="2487496"/>
            <a:ext cx="514952" cy="0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440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E8A7B86-B079-41E8-93C2-EB73732A5D2D}"/>
              </a:ext>
            </a:extLst>
          </p:cNvPr>
          <p:cNvSpPr txBox="1">
            <a:spLocks/>
          </p:cNvSpPr>
          <p:nvPr/>
        </p:nvSpPr>
        <p:spPr>
          <a:xfrm>
            <a:off x="190500" y="892997"/>
            <a:ext cx="2706704" cy="3008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ADCMCTL0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contains: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settings for the reference voltage selection (</a:t>
            </a:r>
            <a:r>
              <a:rPr lang="en-US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ADCSREFx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lvl="1" indent="-109538" algn="l"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“VREF”</a:t>
            </a:r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refers to the internal reference voltages that the MCU can produce.</a:t>
            </a:r>
          </a:p>
          <a:p>
            <a:pPr lvl="1" indent="-109538" algn="l"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“VEREF+/-”</a:t>
            </a:r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refers to the external pins.</a:t>
            </a:r>
            <a:endParaRPr lang="en-US" sz="12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109538" algn="l"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“AVCC”</a:t>
            </a:r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refers to the MCU power supply (+3.4v).</a:t>
            </a:r>
          </a:p>
          <a:p>
            <a:pPr lvl="1" indent="-109538" algn="l">
              <a:buFont typeface="Courier New" panose="02070309020205020404" pitchFamily="49" charset="0"/>
              <a:buChar char="o"/>
            </a:pPr>
            <a:endParaRPr lang="en-US" sz="12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ADC input channel that will be routed to the sample-and-hold stage (</a:t>
            </a:r>
            <a:r>
              <a:rPr lang="en-US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ADCINCHx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D41728-3167-450F-90A3-F489D54B02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2046" y="1095781"/>
            <a:ext cx="3619980" cy="12264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DB90E9-938D-4B8C-9200-391841B19D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2045" y="1343860"/>
            <a:ext cx="3619981" cy="284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135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E8A7B86-B079-41E8-93C2-EB73732A5D2D}"/>
              </a:ext>
            </a:extLst>
          </p:cNvPr>
          <p:cNvSpPr txBox="1">
            <a:spLocks/>
          </p:cNvSpPr>
          <p:nvPr/>
        </p:nvSpPr>
        <p:spPr>
          <a:xfrm>
            <a:off x="190500" y="892997"/>
            <a:ext cx="2706704" cy="3008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ADCMCTL0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contains: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settings for the reference voltage selection (</a:t>
            </a:r>
            <a:r>
              <a:rPr lang="en-US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ADCSREFx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lvl="1" indent="-109538" algn="l"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“VREF”</a:t>
            </a:r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refers to the internal reference voltages that the MCU can produce.</a:t>
            </a:r>
          </a:p>
          <a:p>
            <a:pPr lvl="1" indent="-109538" algn="l"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“VEREF+/-”</a:t>
            </a:r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refers to the external pins.</a:t>
            </a:r>
            <a:endParaRPr lang="en-US" sz="12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109538" algn="l"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“AVCC”</a:t>
            </a:r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refers to the MCU power supply (+3.4v).</a:t>
            </a:r>
          </a:p>
          <a:p>
            <a:pPr lvl="1" indent="-109538" algn="l">
              <a:buFont typeface="Courier New" panose="02070309020205020404" pitchFamily="49" charset="0"/>
              <a:buChar char="o"/>
            </a:pPr>
            <a:endParaRPr lang="en-US" sz="12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ADC input channel that will be routed to the sample-and-hold stage (</a:t>
            </a:r>
            <a:r>
              <a:rPr lang="en-US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ADCINCHx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D41728-3167-450F-90A3-F489D54B02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2046" y="1095781"/>
            <a:ext cx="3619980" cy="12264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DB90E9-938D-4B8C-9200-391841B19D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2045" y="1343860"/>
            <a:ext cx="3619981" cy="2843693"/>
          </a:xfrm>
          <a:prstGeom prst="rect">
            <a:avLst/>
          </a:prstGeom>
        </p:spPr>
      </p:pic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9E3BBC63-8A66-4833-A3EA-B8718614C903}"/>
              </a:ext>
            </a:extLst>
          </p:cNvPr>
          <p:cNvSpPr/>
          <p:nvPr/>
        </p:nvSpPr>
        <p:spPr>
          <a:xfrm>
            <a:off x="2743201" y="4301380"/>
            <a:ext cx="3340100" cy="467938"/>
          </a:xfrm>
          <a:prstGeom prst="wedgeRectCallout">
            <a:avLst>
              <a:gd name="adj1" fmla="val -3537"/>
              <a:gd name="adj2" fmla="val -242748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 the Port Function Select settings of 0b11 selects the Analog function.</a:t>
            </a:r>
          </a:p>
        </p:txBody>
      </p:sp>
    </p:spTree>
    <p:extLst>
      <p:ext uri="{BB962C8B-B14F-4D97-AF65-F5344CB8AC3E}">
        <p14:creationId xmlns:p14="http://schemas.microsoft.com/office/powerpoint/2010/main" val="378674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Voltage Range – 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voltage is digitized within a range of voltages from: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Voltage Reference High (V</a:t>
            </a:r>
            <a:r>
              <a:rPr lang="en-US" sz="1400" baseline="-25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R+</a:t>
            </a: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Voltage Reference High (V</a:t>
            </a:r>
            <a:r>
              <a:rPr lang="en-US" sz="1400" baseline="-25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R-</a:t>
            </a:r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59B7F-99D4-4256-8E6C-D8E2741C60E5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 flipV="1">
            <a:off x="1741155" y="3167008"/>
            <a:ext cx="3179460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 flipV="1">
            <a:off x="1746727" y="1760828"/>
            <a:ext cx="3179460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2F643C2-4937-4CD3-B362-063206355692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7FE19F7-06BA-4373-BFCD-441255EC77D8}"/>
              </a:ext>
            </a:extLst>
          </p:cNvPr>
          <p:cNvCxnSpPr>
            <a:cxnSpLocks/>
            <a:endCxn id="31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9108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E8A7B86-B079-41E8-93C2-EB73732A5D2D}"/>
              </a:ext>
            </a:extLst>
          </p:cNvPr>
          <p:cNvSpPr txBox="1">
            <a:spLocks/>
          </p:cNvSpPr>
          <p:nvPr/>
        </p:nvSpPr>
        <p:spPr>
          <a:xfrm>
            <a:off x="190500" y="892997"/>
            <a:ext cx="2706704" cy="3008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ADCMCTL0</a:t>
            </a: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D41728-3167-450F-90A3-F489D54B02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2046" y="1095781"/>
            <a:ext cx="3619980" cy="12264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DB90E9-938D-4B8C-9200-391841B19D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2045" y="1343860"/>
            <a:ext cx="3619981" cy="2843693"/>
          </a:xfrm>
          <a:prstGeom prst="rect">
            <a:avLst/>
          </a:prstGeom>
        </p:spPr>
      </p:pic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91806438-F861-4B0A-B58D-996999292041}"/>
              </a:ext>
            </a:extLst>
          </p:cNvPr>
          <p:cNvSpPr/>
          <p:nvPr/>
        </p:nvSpPr>
        <p:spPr>
          <a:xfrm>
            <a:off x="797722" y="2817135"/>
            <a:ext cx="2154515" cy="847609"/>
          </a:xfrm>
          <a:prstGeom prst="wedgeRectCallout">
            <a:avLst>
              <a:gd name="adj1" fmla="val 43053"/>
              <a:gd name="adj2" fmla="val 900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use the following for the basic ADC setup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AB04F4C-83B8-4D8E-B74B-139E5B6B07F7}"/>
              </a:ext>
            </a:extLst>
          </p:cNvPr>
          <p:cNvCxnSpPr/>
          <p:nvPr/>
        </p:nvCxnSpPr>
        <p:spPr>
          <a:xfrm>
            <a:off x="2855372" y="3319346"/>
            <a:ext cx="514952" cy="0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0131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5490BF-EBE7-4113-B043-F6AE2CE32960}"/>
              </a:ext>
            </a:extLst>
          </p:cNvPr>
          <p:cNvSpPr txBox="1">
            <a:spLocks/>
          </p:cNvSpPr>
          <p:nvPr/>
        </p:nvSpPr>
        <p:spPr>
          <a:xfrm>
            <a:off x="-44450" y="892997"/>
            <a:ext cx="2520950" cy="3008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ADC peripheral contains six interrupt flags that can be used to monitor the status of the conversion.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EDDB4C-574F-4273-A0AD-C5CECF66DC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3983" y="1157278"/>
            <a:ext cx="4395084" cy="337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919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5490BF-EBE7-4113-B043-F6AE2CE32960}"/>
              </a:ext>
            </a:extLst>
          </p:cNvPr>
          <p:cNvSpPr txBox="1">
            <a:spLocks/>
          </p:cNvSpPr>
          <p:nvPr/>
        </p:nvSpPr>
        <p:spPr>
          <a:xfrm>
            <a:off x="-44450" y="892997"/>
            <a:ext cx="2520950" cy="3008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an interrupt flag that will trigger when a conversion is complete (ADCIFG0).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EDDB4C-574F-4273-A0AD-C5CECF66DC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3983" y="1157278"/>
            <a:ext cx="4395084" cy="337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755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5490BF-EBE7-4113-B043-F6AE2CE32960}"/>
              </a:ext>
            </a:extLst>
          </p:cNvPr>
          <p:cNvSpPr txBox="1">
            <a:spLocks/>
          </p:cNvSpPr>
          <p:nvPr/>
        </p:nvSpPr>
        <p:spPr>
          <a:xfrm>
            <a:off x="-44450" y="892997"/>
            <a:ext cx="2520950" cy="3008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three interrupts that can be used with a threshold window feature where the ADC watches for whether the input is within the window (ADCINIFG), below the window (ADCLOIFG), or above the window (ADCHIIFG).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EDDB4C-574F-4273-A0AD-C5CECF66DC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3983" y="1157278"/>
            <a:ext cx="4395084" cy="337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946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5490BF-EBE7-4113-B043-F6AE2CE32960}"/>
              </a:ext>
            </a:extLst>
          </p:cNvPr>
          <p:cNvSpPr txBox="1">
            <a:spLocks/>
          </p:cNvSpPr>
          <p:nvPr/>
        </p:nvSpPr>
        <p:spPr>
          <a:xfrm>
            <a:off x="-44450" y="892997"/>
            <a:ext cx="2520950" cy="3008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also one interrupt to indicate if ADCMEM0 has been written to before the last conversion result has been read (ADCOVIFG).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EDDB4C-574F-4273-A0AD-C5CECF66DC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3983" y="1157278"/>
            <a:ext cx="4395084" cy="337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970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5490BF-EBE7-4113-B043-F6AE2CE32960}"/>
              </a:ext>
            </a:extLst>
          </p:cNvPr>
          <p:cNvSpPr txBox="1">
            <a:spLocks/>
          </p:cNvSpPr>
          <p:nvPr/>
        </p:nvSpPr>
        <p:spPr>
          <a:xfrm>
            <a:off x="-44450" y="892997"/>
            <a:ext cx="2520950" cy="3008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Finally, there is one interrupt to indicate that a new conversion is triggered before the current conversion has completed (ADCTOVIFG).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EDDB4C-574F-4273-A0AD-C5CECF66DC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3983" y="1157278"/>
            <a:ext cx="4395084" cy="337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552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540F2-026B-4B14-9057-C1CC35C80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572" y="912847"/>
            <a:ext cx="5919227" cy="391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342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ADC Operation on the MSP430FR2355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540F2-026B-4B14-9057-C1CC35C801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469" y="912847"/>
            <a:ext cx="4765432" cy="391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49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705350"/>
            <a:ext cx="6858000" cy="4381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1000" y="4739640"/>
            <a:ext cx="2590800" cy="331469"/>
          </a:xfrm>
        </p:spPr>
        <p:txBody>
          <a:bodyPr>
            <a:normAutofit lnSpcReduction="10000"/>
          </a:bodyPr>
          <a:lstStyle/>
          <a:p>
            <a:r>
              <a:rPr lang="en-US" sz="16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Brock J. </a:t>
            </a:r>
            <a:r>
              <a:rPr lang="en-US" sz="14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LaMeres</a:t>
            </a:r>
            <a:r>
              <a:rPr lang="en-US" sz="16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Ph.D.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" y="819150"/>
            <a:ext cx="6629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 15: Analog to Digital Converters</a:t>
            </a:r>
          </a:p>
          <a:p>
            <a:pPr algn="ctr"/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8191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807719"/>
          </a:xfrm>
        </p:spPr>
        <p:txBody>
          <a:bodyPr anchor="ctr">
            <a:normAutofit/>
          </a:bodyPr>
          <a:lstStyle/>
          <a:p>
            <a:r>
              <a:rPr lang="en-US" sz="22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Embedded Systems Design</a:t>
            </a:r>
            <a:endParaRPr lang="en-US" sz="2400" cap="sm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304800" y="1173481"/>
            <a:ext cx="6248400" cy="331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/>
            <a:r>
              <a:rPr lang="en-US" sz="16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	ADC Operation on the MSP430FR2355 - Configuration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593B83-D63B-4211-92AB-9A207E8E8D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7" r="43030" b="39259"/>
          <a:stretch/>
        </p:blipFill>
        <p:spPr>
          <a:xfrm>
            <a:off x="4267200" y="2888491"/>
            <a:ext cx="1219200" cy="1612490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89053003-16B6-4A1C-9CCD-5F5B00A95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30317"/>
            <a:ext cx="1937664" cy="2710855"/>
          </a:xfrm>
          <a:prstGeom prst="rect">
            <a:avLst/>
          </a:prstGeom>
        </p:spPr>
      </p:pic>
      <p:pic>
        <p:nvPicPr>
          <p:cNvPr id="14" name="Picture 2" descr="Subscribe to Dr. LaMeres' YouTube Channel">
            <a:extLst>
              <a:ext uri="{FF2B5EF4-FFF2-40B4-BE49-F238E27FC236}">
                <a16:creationId xmlns:a16="http://schemas.microsoft.com/office/drawing/2014/main" id="{6FA6E4A1-F366-41D9-86F5-EC5F89761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652323"/>
            <a:ext cx="2209800" cy="62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427500-2267-4CC6-8A1B-DC03949A6B0C}"/>
              </a:ext>
            </a:extLst>
          </p:cNvPr>
          <p:cNvSpPr txBox="1"/>
          <p:nvPr/>
        </p:nvSpPr>
        <p:spPr>
          <a:xfrm>
            <a:off x="2906652" y="2372181"/>
            <a:ext cx="381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5"/>
              </a:rPr>
              <a:t>www.youtube.com/c/DigitalLogicProgramming_LaMeres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80115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705350"/>
            <a:ext cx="6858000" cy="4381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1000" y="4739640"/>
            <a:ext cx="2590800" cy="331469"/>
          </a:xfrm>
        </p:spPr>
        <p:txBody>
          <a:bodyPr>
            <a:normAutofit lnSpcReduction="10000"/>
          </a:bodyPr>
          <a:lstStyle/>
          <a:p>
            <a:r>
              <a:rPr lang="en-US" sz="16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Brock J. </a:t>
            </a:r>
            <a:r>
              <a:rPr lang="en-US" sz="14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LaMeres</a:t>
            </a:r>
            <a:r>
              <a:rPr lang="en-US" sz="16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Ph.D.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" y="819150"/>
            <a:ext cx="6629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 15: Analog to Digital Converters</a:t>
            </a:r>
          </a:p>
          <a:p>
            <a:pPr algn="ctr"/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8191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807719"/>
          </a:xfrm>
        </p:spPr>
        <p:txBody>
          <a:bodyPr anchor="ctr">
            <a:normAutofit/>
          </a:bodyPr>
          <a:lstStyle/>
          <a:p>
            <a:r>
              <a:rPr lang="en-US" sz="22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Embedded Systems Design</a:t>
            </a:r>
            <a:endParaRPr lang="en-US" sz="2400" cap="sm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304800" y="1173481"/>
            <a:ext cx="6553200" cy="384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/>
            <a:r>
              <a:rPr lang="en-US" sz="16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	ADC Operation on the MSP430FR2355 – Example: Reading an Analog Voltage using Polling Conversion-Complete IFG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593B83-D63B-4211-92AB-9A207E8E8D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7" r="43030" b="39259"/>
          <a:stretch/>
        </p:blipFill>
        <p:spPr>
          <a:xfrm>
            <a:off x="4267200" y="2888491"/>
            <a:ext cx="1219200" cy="1612490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89053003-16B6-4A1C-9CCD-5F5B00A95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1849173"/>
            <a:ext cx="1937664" cy="271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07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goal of the conversion is to convert the analog voltage into a digital number.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called </a:t>
            </a:r>
            <a:r>
              <a:rPr lang="en-US" sz="16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digitizing, quantizing, or discretizing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59B7F-99D4-4256-8E6C-D8E2741C60E5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 flipV="1">
            <a:off x="1741155" y="3167008"/>
            <a:ext cx="3179460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 flipV="1">
            <a:off x="1746727" y="1760828"/>
            <a:ext cx="3179460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2F643C2-4937-4CD3-B362-063206355692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7FE19F7-06BA-4373-BFCD-441255EC77D8}"/>
              </a:ext>
            </a:extLst>
          </p:cNvPr>
          <p:cNvCxnSpPr>
            <a:cxnSpLocks/>
            <a:endCxn id="31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0605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an Analog Voltage With the ADC Using Polling to Monitor Conversion-Complete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77AA8-BF45-4333-9314-9CB5805AD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2535174"/>
            <a:ext cx="6316980" cy="2250705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4DF8F3-0587-4FA2-A6D5-52621B67D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87" y="1173098"/>
            <a:ext cx="6448806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671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6"/>
            <a:ext cx="213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an Analog Voltage With the ADC Using Polling to Monitor Conversion-Complete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C077AA8-BF45-4333-9314-9CB5805AD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90550"/>
            <a:ext cx="4869180" cy="4141470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2890FCF-FE7D-4B01-BB9B-5A1F10A28C07}"/>
              </a:ext>
            </a:extLst>
          </p:cNvPr>
          <p:cNvSpPr/>
          <p:nvPr/>
        </p:nvSpPr>
        <p:spPr>
          <a:xfrm>
            <a:off x="2743201" y="4301380"/>
            <a:ext cx="3340100" cy="467938"/>
          </a:xfrm>
          <a:prstGeom prst="wedgeRectCallout">
            <a:avLst>
              <a:gd name="adj1" fmla="val -3537"/>
              <a:gd name="adj2" fmla="val -242748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 the Port Function Select settings of 0b11 selects the Analog function.</a:t>
            </a:r>
          </a:p>
        </p:txBody>
      </p:sp>
    </p:spTree>
    <p:extLst>
      <p:ext uri="{BB962C8B-B14F-4D97-AF65-F5344CB8AC3E}">
        <p14:creationId xmlns:p14="http://schemas.microsoft.com/office/powerpoint/2010/main" val="40145774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an Analog Voltage With the ADC Using Polling to Monitor Conversion-Complete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E5AAFCA-2AD3-48D5-8878-F0612B8DF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1272"/>
            <a:ext cx="6858000" cy="956477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24ED5F1E-CC13-4E57-87E3-91C97473320F}"/>
              </a:ext>
            </a:extLst>
          </p:cNvPr>
          <p:cNvSpPr txBox="1">
            <a:spLocks/>
          </p:cNvSpPr>
          <p:nvPr/>
        </p:nvSpPr>
        <p:spPr>
          <a:xfrm>
            <a:off x="190500" y="1240619"/>
            <a:ext cx="6667500" cy="2660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1: In CCS, create a new C/C++ Empty Project (with </a:t>
            </a:r>
            <a:r>
              <a:rPr lang="en-US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main.c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titled:</a:t>
            </a:r>
          </a:p>
          <a:p>
            <a:pPr algn="l"/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C_ADC_Sampling_P1.2_Polling</a:t>
            </a: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2: Type in the following code in </a:t>
            </a:r>
            <a:r>
              <a:rPr lang="en-US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main.c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after the statement to stop the watchdog timer.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CDAE3-A092-483E-A46D-4890EE3A7F13}"/>
              </a:ext>
            </a:extLst>
          </p:cNvPr>
          <p:cNvSpPr/>
          <p:nvPr/>
        </p:nvSpPr>
        <p:spPr>
          <a:xfrm>
            <a:off x="4880839" y="3941118"/>
            <a:ext cx="191911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Courtesy of </a:t>
            </a:r>
            <a:r>
              <a:rPr lang="en-US" sz="6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https://neodem.wp.horizon.ac.uk/</a:t>
            </a:r>
            <a:endParaRPr lang="en-US" sz="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6850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6"/>
            <a:ext cx="2667000" cy="2002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an Analog Voltage With the ADC Using Polling to Monitor Conversion-Complete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3B2E95-84AA-477D-BC50-0899923DAB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09687"/>
            <a:ext cx="4248150" cy="43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089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an Analog Voltage With the ADC Using Polling to Monitor Conversion-Complete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AF273E-F7A3-48CF-9CDA-A23489C41CE1}"/>
              </a:ext>
            </a:extLst>
          </p:cNvPr>
          <p:cNvSpPr txBox="1">
            <a:spLocks/>
          </p:cNvSpPr>
          <p:nvPr/>
        </p:nvSpPr>
        <p:spPr>
          <a:xfrm>
            <a:off x="972820" y="3931246"/>
            <a:ext cx="3200400" cy="360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Courtesy of </a:t>
            </a:r>
          </a:p>
          <a:p>
            <a:pPr algn="r"/>
            <a:r>
              <a:rPr lang="en-US" sz="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Recording Connection of Canada</a:t>
            </a:r>
            <a:endParaRPr lang="en-US" sz="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AA662ED-61B0-4004-B084-E9CE9A0E1F0B}"/>
              </a:ext>
            </a:extLst>
          </p:cNvPr>
          <p:cNvSpPr txBox="1">
            <a:spLocks/>
          </p:cNvSpPr>
          <p:nvPr/>
        </p:nvSpPr>
        <p:spPr>
          <a:xfrm>
            <a:off x="972820" y="3931246"/>
            <a:ext cx="3200400" cy="360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Courtesy of </a:t>
            </a:r>
          </a:p>
          <a:p>
            <a:pPr algn="r"/>
            <a:r>
              <a:rPr lang="en-US" sz="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Recording Connection of Canada</a:t>
            </a:r>
            <a:endParaRPr lang="en-US" sz="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AA1FFF2-44CF-41AF-A77B-FABF00E05989}"/>
              </a:ext>
            </a:extLst>
          </p:cNvPr>
          <p:cNvSpPr txBox="1">
            <a:spLocks/>
          </p:cNvSpPr>
          <p:nvPr/>
        </p:nvSpPr>
        <p:spPr>
          <a:xfrm>
            <a:off x="972820" y="3931246"/>
            <a:ext cx="3200400" cy="360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Courtesy of </a:t>
            </a:r>
          </a:p>
          <a:p>
            <a:pPr algn="r"/>
            <a:r>
              <a:rPr lang="en-US" sz="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Recording Connection of Canada</a:t>
            </a:r>
            <a:endParaRPr lang="en-US" sz="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B454792-3305-4E7C-91AE-CF800DB83892}"/>
              </a:ext>
            </a:extLst>
          </p:cNvPr>
          <p:cNvSpPr txBox="1">
            <a:spLocks/>
          </p:cNvSpPr>
          <p:nvPr/>
        </p:nvSpPr>
        <p:spPr>
          <a:xfrm>
            <a:off x="972820" y="3972741"/>
            <a:ext cx="3200400" cy="319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Courtesy of </a:t>
            </a:r>
          </a:p>
          <a:p>
            <a:pPr algn="r"/>
            <a:r>
              <a:rPr lang="en-US" sz="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Recording Connection of Canada</a:t>
            </a:r>
            <a:endParaRPr lang="en-US" sz="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C801687-306D-4B41-A6DD-A90057F8750C}"/>
              </a:ext>
            </a:extLst>
          </p:cNvPr>
          <p:cNvSpPr txBox="1">
            <a:spLocks/>
          </p:cNvSpPr>
          <p:nvPr/>
        </p:nvSpPr>
        <p:spPr>
          <a:xfrm>
            <a:off x="972820" y="3972741"/>
            <a:ext cx="3200400" cy="319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Courtesy of </a:t>
            </a:r>
          </a:p>
          <a:p>
            <a:pPr algn="r"/>
            <a:r>
              <a:rPr lang="en-US" sz="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Recording Connection of Canada</a:t>
            </a:r>
            <a:endParaRPr lang="en-US" sz="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8754132-3030-442E-AE04-FED55D200283}"/>
              </a:ext>
            </a:extLst>
          </p:cNvPr>
          <p:cNvSpPr txBox="1">
            <a:spLocks/>
          </p:cNvSpPr>
          <p:nvPr/>
        </p:nvSpPr>
        <p:spPr>
          <a:xfrm>
            <a:off x="972820" y="3972741"/>
            <a:ext cx="3200400" cy="319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Courtesy of </a:t>
            </a:r>
          </a:p>
          <a:p>
            <a:pPr algn="r"/>
            <a:r>
              <a:rPr lang="en-US" sz="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Recording Connection of Canada</a:t>
            </a:r>
            <a:endParaRPr lang="en-US" sz="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89B0A6E-FC81-461B-AE63-6DD667FBE18F}"/>
              </a:ext>
            </a:extLst>
          </p:cNvPr>
          <p:cNvSpPr txBox="1">
            <a:spLocks/>
          </p:cNvSpPr>
          <p:nvPr/>
        </p:nvSpPr>
        <p:spPr>
          <a:xfrm>
            <a:off x="972820" y="3972741"/>
            <a:ext cx="3200400" cy="319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Courtesy of </a:t>
            </a:r>
          </a:p>
          <a:p>
            <a:pPr algn="r"/>
            <a:r>
              <a:rPr lang="en-US" sz="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Recording Connection of Canada</a:t>
            </a:r>
            <a:endParaRPr lang="en-US" sz="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0D4F6BD2-00BA-41CF-A128-15FBBD704EE7}"/>
              </a:ext>
            </a:extLst>
          </p:cNvPr>
          <p:cNvSpPr txBox="1">
            <a:spLocks/>
          </p:cNvSpPr>
          <p:nvPr/>
        </p:nvSpPr>
        <p:spPr>
          <a:xfrm>
            <a:off x="972820" y="3972741"/>
            <a:ext cx="3200400" cy="319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Courtesy of </a:t>
            </a:r>
          </a:p>
          <a:p>
            <a:pPr algn="r"/>
            <a:r>
              <a:rPr lang="en-US" sz="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Recording Connection of Canada</a:t>
            </a:r>
            <a:endParaRPr lang="en-US" sz="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E5AAFCA-2AD3-48D5-8878-F0612B8DF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1272"/>
            <a:ext cx="6858000" cy="95647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D311A65-6EB9-43E2-A8DD-14805172DA67}"/>
              </a:ext>
            </a:extLst>
          </p:cNvPr>
          <p:cNvSpPr/>
          <p:nvPr/>
        </p:nvSpPr>
        <p:spPr>
          <a:xfrm>
            <a:off x="4880839" y="3941118"/>
            <a:ext cx="191911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Courtesy of </a:t>
            </a:r>
            <a:r>
              <a:rPr lang="en-US" sz="6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https://neodem.wp.horizon.ac.uk/</a:t>
            </a:r>
            <a:endParaRPr lang="en-US" sz="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4ED5F1E-CC13-4E57-87E3-91C97473320F}"/>
              </a:ext>
            </a:extLst>
          </p:cNvPr>
          <p:cNvSpPr txBox="1">
            <a:spLocks/>
          </p:cNvSpPr>
          <p:nvPr/>
        </p:nvSpPr>
        <p:spPr>
          <a:xfrm>
            <a:off x="190500" y="1240619"/>
            <a:ext cx="6667500" cy="2660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3: Save, debug, and run your program. Also run your function generator to produce the sine wave on P1.2.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33647B-31DF-4BD3-94C5-627863080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407734"/>
            <a:ext cx="6248400" cy="69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626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705350"/>
            <a:ext cx="6858000" cy="4381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1000" y="4739640"/>
            <a:ext cx="2590800" cy="331469"/>
          </a:xfrm>
        </p:spPr>
        <p:txBody>
          <a:bodyPr>
            <a:normAutofit lnSpcReduction="10000"/>
          </a:bodyPr>
          <a:lstStyle/>
          <a:p>
            <a:r>
              <a:rPr lang="en-US" sz="16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Brock J. </a:t>
            </a:r>
            <a:r>
              <a:rPr lang="en-US" sz="14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LaMeres</a:t>
            </a:r>
            <a:r>
              <a:rPr lang="en-US" sz="16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Ph.D.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" y="819150"/>
            <a:ext cx="6629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 15: Analog to Digital Converters</a:t>
            </a:r>
          </a:p>
          <a:p>
            <a:pPr algn="ctr"/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8191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807719"/>
          </a:xfrm>
        </p:spPr>
        <p:txBody>
          <a:bodyPr anchor="ctr">
            <a:normAutofit/>
          </a:bodyPr>
          <a:lstStyle/>
          <a:p>
            <a:r>
              <a:rPr lang="en-US" sz="22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Embedded Systems Design</a:t>
            </a:r>
            <a:endParaRPr lang="en-US" sz="2400" cap="sm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304800" y="1173481"/>
            <a:ext cx="6553200" cy="384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/>
            <a:r>
              <a:rPr lang="en-US" sz="16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	ADC Operation on the MSP430FR2355 – Example: Reading an Analog Voltage using Polling Conversion-Complete IFG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593B83-D63B-4211-92AB-9A207E8E8D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7" r="43030" b="39259"/>
          <a:stretch/>
        </p:blipFill>
        <p:spPr>
          <a:xfrm>
            <a:off x="4267200" y="2888491"/>
            <a:ext cx="1219200" cy="1612490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89053003-16B6-4A1C-9CCD-5F5B00A95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1849173"/>
            <a:ext cx="1937664" cy="2710855"/>
          </a:xfrm>
          <a:prstGeom prst="rect">
            <a:avLst/>
          </a:prstGeom>
        </p:spPr>
      </p:pic>
      <p:pic>
        <p:nvPicPr>
          <p:cNvPr id="14" name="Picture 2" descr="Subscribe to Dr. LaMeres' YouTube Channel">
            <a:extLst>
              <a:ext uri="{FF2B5EF4-FFF2-40B4-BE49-F238E27FC236}">
                <a16:creationId xmlns:a16="http://schemas.microsoft.com/office/drawing/2014/main" id="{6FA6E4A1-F366-41D9-86F5-EC5F89761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849173"/>
            <a:ext cx="2209800" cy="62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427500-2267-4CC6-8A1B-DC03949A6B0C}"/>
              </a:ext>
            </a:extLst>
          </p:cNvPr>
          <p:cNvSpPr txBox="1"/>
          <p:nvPr/>
        </p:nvSpPr>
        <p:spPr>
          <a:xfrm>
            <a:off x="2906652" y="2569031"/>
            <a:ext cx="381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5"/>
              </a:rPr>
              <a:t>www.youtube.com/c/DigitalLogicProgramming_LaMeres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32217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705350"/>
            <a:ext cx="6858000" cy="4381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1000" y="4739640"/>
            <a:ext cx="2590800" cy="331469"/>
          </a:xfrm>
        </p:spPr>
        <p:txBody>
          <a:bodyPr>
            <a:normAutofit lnSpcReduction="10000"/>
          </a:bodyPr>
          <a:lstStyle/>
          <a:p>
            <a:r>
              <a:rPr lang="en-US" sz="16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Brock J. </a:t>
            </a:r>
            <a:r>
              <a:rPr lang="en-US" sz="14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LaMeres</a:t>
            </a:r>
            <a:r>
              <a:rPr lang="en-US" sz="16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Ph.D.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" y="819150"/>
            <a:ext cx="6629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 15: Analog to Digital Converters</a:t>
            </a:r>
          </a:p>
          <a:p>
            <a:pPr algn="ctr"/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8191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807719"/>
          </a:xfrm>
        </p:spPr>
        <p:txBody>
          <a:bodyPr anchor="ctr">
            <a:normAutofit/>
          </a:bodyPr>
          <a:lstStyle/>
          <a:p>
            <a:r>
              <a:rPr lang="en-US" sz="22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Embedded Systems Design</a:t>
            </a:r>
            <a:endParaRPr lang="en-US" sz="2400" cap="sm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304800" y="1173481"/>
            <a:ext cx="6553200" cy="384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/>
            <a:r>
              <a:rPr lang="en-US" sz="16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	ADC Operation on the MSP430FR2355 – Example: Reading an Analog Voltage using Polling Conversion-Complete </a:t>
            </a:r>
            <a:r>
              <a:rPr lang="en-US" sz="16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IRQ</a:t>
            </a:r>
            <a:endParaRPr lang="en-US" sz="16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593B83-D63B-4211-92AB-9A207E8E8D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7" r="43030" b="39259"/>
          <a:stretch/>
        </p:blipFill>
        <p:spPr>
          <a:xfrm>
            <a:off x="4267200" y="2888491"/>
            <a:ext cx="1219200" cy="1612490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89053003-16B6-4A1C-9CCD-5F5B00A95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1849173"/>
            <a:ext cx="1937664" cy="271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622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an Analog Voltage With the ADC Using an </a:t>
            </a:r>
            <a:r>
              <a:rPr lang="en-US" sz="20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IRQ</a:t>
            </a:r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Monitor Conversion-Complete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77AA8-BF45-4333-9314-9CB5805AD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2535174"/>
            <a:ext cx="6316980" cy="2250705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4DF8F3-0587-4FA2-A6D5-52621B67D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87" y="1173098"/>
            <a:ext cx="6448806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377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6"/>
            <a:ext cx="213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an Analog Voltage With the ADC Using an </a:t>
            </a:r>
            <a:r>
              <a:rPr lang="en-US" sz="20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IRQ</a:t>
            </a:r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Monitor Conversion-Complete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C077AA8-BF45-4333-9314-9CB5805AD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90550"/>
            <a:ext cx="4869180" cy="414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223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6"/>
            <a:ext cx="213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an Analog Voltage With the ADC Using an </a:t>
            </a:r>
            <a:r>
              <a:rPr lang="en-US" sz="20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IRQ</a:t>
            </a:r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Monitor Conversion-Complete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C077AA8-BF45-4333-9314-9CB5805AD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90550"/>
            <a:ext cx="4869180" cy="4141470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26B7D88-CB20-4DC8-AAA7-A874B8503ACA}"/>
              </a:ext>
            </a:extLst>
          </p:cNvPr>
          <p:cNvSpPr/>
          <p:nvPr/>
        </p:nvSpPr>
        <p:spPr>
          <a:xfrm>
            <a:off x="83820" y="3401568"/>
            <a:ext cx="2208276" cy="1330452"/>
          </a:xfrm>
          <a:prstGeom prst="wedgeRectCallout">
            <a:avLst>
              <a:gd name="adj1" fmla="val 41736"/>
              <a:gd name="adj2" fmla="val -67426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We’ll first setup the Port Function Select registers to use the Analog input on P1.2.</a:t>
            </a:r>
          </a:p>
          <a:p>
            <a:endParaRPr lang="en-US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P1SEL1(2):P1SEL(0)=11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1B6FA0-768B-4024-B903-A4AFE303FECE}"/>
              </a:ext>
            </a:extLst>
          </p:cNvPr>
          <p:cNvSpPr/>
          <p:nvPr/>
        </p:nvSpPr>
        <p:spPr>
          <a:xfrm>
            <a:off x="2105151" y="1160838"/>
            <a:ext cx="1016001" cy="2086298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79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857750"/>
            <a:ext cx="25908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  Analog to Digital Converters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15.1 Analog to Digital Converters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B4A3D43-EB41-43CD-B0E5-D4A262E35457}"/>
              </a:ext>
            </a:extLst>
          </p:cNvPr>
          <p:cNvSpPr txBox="1">
            <a:spLocks/>
          </p:cNvSpPr>
          <p:nvPr/>
        </p:nvSpPr>
        <p:spPr>
          <a:xfrm>
            <a:off x="190500" y="892998"/>
            <a:ext cx="6667500" cy="3008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represents the number of bits in the digital value of the conversion. 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129CA-010E-4BEF-A4E1-D49A0FCFDCE6}"/>
              </a:ext>
            </a:extLst>
          </p:cNvPr>
          <p:cNvSpPr/>
          <p:nvPr/>
        </p:nvSpPr>
        <p:spPr>
          <a:xfrm>
            <a:off x="4869633" y="1589595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8D2E25B-E688-4196-AECF-5C4860520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62142" b="80053"/>
          <a:stretch/>
        </p:blipFill>
        <p:spPr>
          <a:xfrm>
            <a:off x="1115372" y="1428729"/>
            <a:ext cx="3421728" cy="1941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7C52-8287-43D4-BA5D-5638E3147193}"/>
              </a:ext>
            </a:extLst>
          </p:cNvPr>
          <p:cNvCxnSpPr>
            <a:cxnSpLocks/>
          </p:cNvCxnSpPr>
          <p:nvPr/>
        </p:nvCxnSpPr>
        <p:spPr>
          <a:xfrm>
            <a:off x="2133481" y="3268685"/>
            <a:ext cx="29226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59B7F-99D4-4256-8E6C-D8E2741C60E5}"/>
              </a:ext>
            </a:extLst>
          </p:cNvPr>
          <p:cNvSpPr/>
          <p:nvPr/>
        </p:nvSpPr>
        <p:spPr>
          <a:xfrm>
            <a:off x="4899567" y="3141825"/>
            <a:ext cx="1054503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82F9B36-6A83-405E-B10B-8DFCEE6F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12885" r="21568" b="80053"/>
          <a:stretch/>
        </p:blipFill>
        <p:spPr>
          <a:xfrm>
            <a:off x="668866" y="906979"/>
            <a:ext cx="5692199" cy="828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8FBBE-66BB-4269-B1BA-13B676FB70AC}"/>
              </a:ext>
            </a:extLst>
          </p:cNvPr>
          <p:cNvSpPr/>
          <p:nvPr/>
        </p:nvSpPr>
        <p:spPr>
          <a:xfrm>
            <a:off x="4936179" y="1572913"/>
            <a:ext cx="159596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B10FA-4CE7-428D-B8D3-5A3DE04FD9B1}"/>
              </a:ext>
            </a:extLst>
          </p:cNvPr>
          <p:cNvCxnSpPr>
            <a:cxnSpLocks/>
          </p:cNvCxnSpPr>
          <p:nvPr/>
        </p:nvCxnSpPr>
        <p:spPr>
          <a:xfrm flipV="1">
            <a:off x="1763135" y="1780540"/>
            <a:ext cx="0" cy="1361285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D0F205-5A29-4421-8F80-0D57D6C2B066}"/>
              </a:ext>
            </a:extLst>
          </p:cNvPr>
          <p:cNvSpPr/>
          <p:nvPr/>
        </p:nvSpPr>
        <p:spPr>
          <a:xfrm>
            <a:off x="1359972" y="1400135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R+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F5D1A6-204D-4BFA-999B-71F075A86C15}"/>
              </a:ext>
            </a:extLst>
          </p:cNvPr>
          <p:cNvSpPr/>
          <p:nvPr/>
        </p:nvSpPr>
        <p:spPr>
          <a:xfrm>
            <a:off x="1421426" y="3142251"/>
            <a:ext cx="773509" cy="316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R-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810FEC-D12C-46EA-8B6B-D24E4018968E}"/>
              </a:ext>
            </a:extLst>
          </p:cNvPr>
          <p:cNvCxnSpPr>
            <a:cxnSpLocks/>
          </p:cNvCxnSpPr>
          <p:nvPr/>
        </p:nvCxnSpPr>
        <p:spPr>
          <a:xfrm>
            <a:off x="642620" y="3167008"/>
            <a:ext cx="4277995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A15F9-22CF-4427-837D-5477D11FCA80}"/>
              </a:ext>
            </a:extLst>
          </p:cNvPr>
          <p:cNvCxnSpPr>
            <a:cxnSpLocks/>
          </p:cNvCxnSpPr>
          <p:nvPr/>
        </p:nvCxnSpPr>
        <p:spPr>
          <a:xfrm>
            <a:off x="642620" y="1760828"/>
            <a:ext cx="4283567" cy="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DC185C7-39B0-4F83-9D63-6715BC6DD372}"/>
              </a:ext>
            </a:extLst>
          </p:cNvPr>
          <p:cNvSpPr/>
          <p:nvPr/>
        </p:nvSpPr>
        <p:spPr>
          <a:xfrm>
            <a:off x="558134" y="2464875"/>
            <a:ext cx="549034" cy="672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FFA6BB-783E-4135-BE96-26F54015458E}"/>
              </a:ext>
            </a:extLst>
          </p:cNvPr>
          <p:cNvSpPr/>
          <p:nvPr/>
        </p:nvSpPr>
        <p:spPr>
          <a:xfrm>
            <a:off x="558134" y="1784012"/>
            <a:ext cx="549034" cy="640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B755A-30B8-4E8D-B89F-B7159514F361}"/>
              </a:ext>
            </a:extLst>
          </p:cNvPr>
          <p:cNvCxnSpPr>
            <a:cxnSpLocks/>
          </p:cNvCxnSpPr>
          <p:nvPr/>
        </p:nvCxnSpPr>
        <p:spPr>
          <a:xfrm>
            <a:off x="576058" y="2449294"/>
            <a:ext cx="4350129" cy="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E2E3113-3D5A-4D84-8DDC-27912E80A20D}"/>
              </a:ext>
            </a:extLst>
          </p:cNvPr>
          <p:cNvSpPr/>
          <p:nvPr/>
        </p:nvSpPr>
        <p:spPr>
          <a:xfrm>
            <a:off x="450525" y="3189113"/>
            <a:ext cx="800100" cy="465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n=1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B5579FB-D0B4-430F-A30E-2A97839EACB2}"/>
              </a:ext>
            </a:extLst>
          </p:cNvPr>
          <p:cNvSpPr/>
          <p:nvPr/>
        </p:nvSpPr>
        <p:spPr>
          <a:xfrm>
            <a:off x="2355850" y="2728384"/>
            <a:ext cx="94192" cy="8889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D1CDE2-3B81-4EE3-924D-4FD4C7C389DF}"/>
              </a:ext>
            </a:extLst>
          </p:cNvPr>
          <p:cNvCxnSpPr>
            <a:cxnSpLocks/>
            <a:endCxn id="30" idx="4"/>
          </p:cNvCxnSpPr>
          <p:nvPr/>
        </p:nvCxnSpPr>
        <p:spPr>
          <a:xfrm flipV="1">
            <a:off x="2402946" y="2817281"/>
            <a:ext cx="0" cy="43884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01CA82F-D0C6-4965-81DA-88E04EBCFE4B}"/>
              </a:ext>
            </a:extLst>
          </p:cNvPr>
          <p:cNvSpPr/>
          <p:nvPr/>
        </p:nvSpPr>
        <p:spPr>
          <a:xfrm>
            <a:off x="1695267" y="3425322"/>
            <a:ext cx="1452881" cy="382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Sample=0</a:t>
            </a:r>
          </a:p>
        </p:txBody>
      </p:sp>
    </p:spTree>
    <p:extLst>
      <p:ext uri="{BB962C8B-B14F-4D97-AF65-F5344CB8AC3E}">
        <p14:creationId xmlns:p14="http://schemas.microsoft.com/office/powerpoint/2010/main" val="11454418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6"/>
            <a:ext cx="213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an Analog Voltage With the ADC Using an </a:t>
            </a:r>
            <a:r>
              <a:rPr lang="en-US" sz="20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IRQ</a:t>
            </a:r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Monitor Conversion-Complete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C077AA8-BF45-4333-9314-9CB5805AD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90550"/>
            <a:ext cx="4869180" cy="41414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1B6FA0-768B-4024-B903-A4AFE303FECE}"/>
              </a:ext>
            </a:extLst>
          </p:cNvPr>
          <p:cNvSpPr/>
          <p:nvPr/>
        </p:nvSpPr>
        <p:spPr>
          <a:xfrm>
            <a:off x="4173727" y="1528601"/>
            <a:ext cx="1463041" cy="987015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160094-4DCB-4DB6-9949-0402A5599B2D}"/>
              </a:ext>
            </a:extLst>
          </p:cNvPr>
          <p:cNvSpPr/>
          <p:nvPr/>
        </p:nvSpPr>
        <p:spPr>
          <a:xfrm>
            <a:off x="2990848" y="2515616"/>
            <a:ext cx="2133600" cy="83319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26B7D88-CB20-4DC8-AAA7-A874B8503ACA}"/>
              </a:ext>
            </a:extLst>
          </p:cNvPr>
          <p:cNvSpPr/>
          <p:nvPr/>
        </p:nvSpPr>
        <p:spPr>
          <a:xfrm>
            <a:off x="83820" y="3817424"/>
            <a:ext cx="3585972" cy="833190"/>
          </a:xfrm>
          <a:prstGeom prst="wedgeRectCallout">
            <a:avLst>
              <a:gd name="adj1" fmla="val 50009"/>
              <a:gd name="adj2" fmla="val -127421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ADCCTL0</a:t>
            </a:r>
          </a:p>
          <a:p>
            <a:pPr marL="285750" indent="-285750">
              <a:buFontTx/>
              <a:buChar char="-"/>
            </a:pP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ADCSHT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10; Conversion cycles = 16</a:t>
            </a:r>
          </a:p>
          <a:p>
            <a:pPr marL="285750" indent="-285750">
              <a:buFontTx/>
              <a:buChar char="-"/>
            </a:pP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ADCON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1; Turn ADC On</a:t>
            </a:r>
          </a:p>
        </p:txBody>
      </p:sp>
    </p:spTree>
    <p:extLst>
      <p:ext uri="{BB962C8B-B14F-4D97-AF65-F5344CB8AC3E}">
        <p14:creationId xmlns:p14="http://schemas.microsoft.com/office/powerpoint/2010/main" val="3939745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6"/>
            <a:ext cx="213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an Analog Voltage With the ADC Using an </a:t>
            </a:r>
            <a:r>
              <a:rPr lang="en-US" sz="20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IRQ</a:t>
            </a:r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Monitor Conversion-Complete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C077AA8-BF45-4333-9314-9CB5805AD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90550"/>
            <a:ext cx="4869180" cy="41414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1B6FA0-768B-4024-B903-A4AFE303FECE}"/>
              </a:ext>
            </a:extLst>
          </p:cNvPr>
          <p:cNvSpPr/>
          <p:nvPr/>
        </p:nvSpPr>
        <p:spPr>
          <a:xfrm>
            <a:off x="2990848" y="2555495"/>
            <a:ext cx="2219200" cy="791456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160094-4DCB-4DB6-9949-0402A5599B2D}"/>
              </a:ext>
            </a:extLst>
          </p:cNvPr>
          <p:cNvSpPr/>
          <p:nvPr/>
        </p:nvSpPr>
        <p:spPr>
          <a:xfrm>
            <a:off x="1933447" y="3464464"/>
            <a:ext cx="1495553" cy="1267556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26B7D88-CB20-4DC8-AAA7-A874B8503ACA}"/>
              </a:ext>
            </a:extLst>
          </p:cNvPr>
          <p:cNvSpPr/>
          <p:nvPr/>
        </p:nvSpPr>
        <p:spPr>
          <a:xfrm>
            <a:off x="3618991" y="3961695"/>
            <a:ext cx="3183636" cy="833190"/>
          </a:xfrm>
          <a:prstGeom prst="wedgeRectCallout">
            <a:avLst>
              <a:gd name="adj1" fmla="val -55815"/>
              <a:gd name="adj2" fmla="val -117178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ADCCTL1</a:t>
            </a:r>
          </a:p>
          <a:p>
            <a:pPr marL="285750" indent="-285750">
              <a:buFontTx/>
              <a:buChar char="-"/>
            </a:pP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ADCSSEL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10;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SMCLK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ADCSHP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1; Use ADC for trigger</a:t>
            </a:r>
          </a:p>
        </p:txBody>
      </p:sp>
    </p:spTree>
    <p:extLst>
      <p:ext uri="{BB962C8B-B14F-4D97-AF65-F5344CB8AC3E}">
        <p14:creationId xmlns:p14="http://schemas.microsoft.com/office/powerpoint/2010/main" val="26130301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6"/>
            <a:ext cx="213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an Analog Voltage With the ADC Using an </a:t>
            </a:r>
            <a:r>
              <a:rPr lang="en-US" sz="20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IRQ</a:t>
            </a:r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Monitor Conversion-Complete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C077AA8-BF45-4333-9314-9CB5805AD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90550"/>
            <a:ext cx="4869180" cy="41414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1B6FA0-768B-4024-B903-A4AFE303FECE}"/>
              </a:ext>
            </a:extLst>
          </p:cNvPr>
          <p:cNvSpPr/>
          <p:nvPr/>
        </p:nvSpPr>
        <p:spPr>
          <a:xfrm>
            <a:off x="2990848" y="2571750"/>
            <a:ext cx="2219200" cy="791456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26B7D88-CB20-4DC8-AAA7-A874B8503ACA}"/>
              </a:ext>
            </a:extLst>
          </p:cNvPr>
          <p:cNvSpPr/>
          <p:nvPr/>
        </p:nvSpPr>
        <p:spPr>
          <a:xfrm>
            <a:off x="30479" y="3893716"/>
            <a:ext cx="2184401" cy="659234"/>
          </a:xfrm>
          <a:prstGeom prst="wedgeRectCallout">
            <a:avLst>
              <a:gd name="adj1" fmla="val 85580"/>
              <a:gd name="adj2" fmla="val -133274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ADCCTL2</a:t>
            </a:r>
          </a:p>
          <a:p>
            <a:pPr marL="285750" indent="-285750">
              <a:buFontTx/>
              <a:buChar char="-"/>
            </a:pP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ADCRES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10; 12-Bit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0C9B85-6951-48FC-9E7C-F152F5A9EC50}"/>
              </a:ext>
            </a:extLst>
          </p:cNvPr>
          <p:cNvSpPr/>
          <p:nvPr/>
        </p:nvSpPr>
        <p:spPr>
          <a:xfrm>
            <a:off x="4222496" y="1529333"/>
            <a:ext cx="1391920" cy="1042415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686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6"/>
            <a:ext cx="213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an Analog Voltage With the ADC Using an </a:t>
            </a:r>
            <a:r>
              <a:rPr lang="en-US" sz="20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IRQ</a:t>
            </a:r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Monitor Conversion-Complete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C077AA8-BF45-4333-9314-9CB5805AD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90550"/>
            <a:ext cx="4869180" cy="41414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1B6FA0-768B-4024-B903-A4AFE303FECE}"/>
              </a:ext>
            </a:extLst>
          </p:cNvPr>
          <p:cNvSpPr/>
          <p:nvPr/>
        </p:nvSpPr>
        <p:spPr>
          <a:xfrm>
            <a:off x="2157984" y="1157444"/>
            <a:ext cx="1141984" cy="211814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26B7D88-CB20-4DC8-AAA7-A874B8503ACA}"/>
              </a:ext>
            </a:extLst>
          </p:cNvPr>
          <p:cNvSpPr/>
          <p:nvPr/>
        </p:nvSpPr>
        <p:spPr>
          <a:xfrm>
            <a:off x="30479" y="3893716"/>
            <a:ext cx="2745233" cy="659234"/>
          </a:xfrm>
          <a:prstGeom prst="wedgeRectCallout">
            <a:avLst>
              <a:gd name="adj1" fmla="val 46794"/>
              <a:gd name="adj2" fmla="val -14067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ADCMCTL0</a:t>
            </a:r>
          </a:p>
          <a:p>
            <a:pPr marL="285750" indent="-285750">
              <a:buFontTx/>
              <a:buChar char="-"/>
            </a:pP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ADCINCH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0010;  Use A2</a:t>
            </a:r>
          </a:p>
        </p:txBody>
      </p:sp>
    </p:spTree>
    <p:extLst>
      <p:ext uri="{BB962C8B-B14F-4D97-AF65-F5344CB8AC3E}">
        <p14:creationId xmlns:p14="http://schemas.microsoft.com/office/powerpoint/2010/main" val="39104425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6"/>
            <a:ext cx="213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an Analog Voltage With the ADC Using an </a:t>
            </a:r>
            <a:r>
              <a:rPr lang="en-US" sz="20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IRQ</a:t>
            </a:r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Monitor Conversion-Complete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C077AA8-BF45-4333-9314-9CB5805AD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90550"/>
            <a:ext cx="4869180" cy="41414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1B6FA0-768B-4024-B903-A4AFE303FECE}"/>
              </a:ext>
            </a:extLst>
          </p:cNvPr>
          <p:cNvSpPr/>
          <p:nvPr/>
        </p:nvSpPr>
        <p:spPr>
          <a:xfrm>
            <a:off x="3620768" y="3370202"/>
            <a:ext cx="1520192" cy="941701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26B7D88-CB20-4DC8-AAA7-A874B8503ACA}"/>
              </a:ext>
            </a:extLst>
          </p:cNvPr>
          <p:cNvSpPr/>
          <p:nvPr/>
        </p:nvSpPr>
        <p:spPr>
          <a:xfrm>
            <a:off x="30479" y="3370202"/>
            <a:ext cx="2745233" cy="1182748"/>
          </a:xfrm>
          <a:prstGeom prst="wedgeRectCallout">
            <a:avLst>
              <a:gd name="adj1" fmla="val 52123"/>
              <a:gd name="adj2" fmla="val -102006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Notable Default Settings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4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R+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VCC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</a:t>
            </a:r>
            <a:r>
              <a:rPr lang="en-US" sz="14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R-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GND</a:t>
            </a:r>
          </a:p>
          <a:p>
            <a:pPr marL="285750" indent="-285750">
              <a:buFontTx/>
              <a:buChar char="-"/>
            </a:pP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Prescalars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 = Unsigned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Conversion / Channel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0C9B85-6951-48FC-9E7C-F152F5A9EC50}"/>
              </a:ext>
            </a:extLst>
          </p:cNvPr>
          <p:cNvSpPr/>
          <p:nvPr/>
        </p:nvSpPr>
        <p:spPr>
          <a:xfrm>
            <a:off x="4339590" y="735109"/>
            <a:ext cx="1391920" cy="71574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A9835-450C-41DE-A4A0-780EA641EAB2}"/>
              </a:ext>
            </a:extLst>
          </p:cNvPr>
          <p:cNvSpPr/>
          <p:nvPr/>
        </p:nvSpPr>
        <p:spPr>
          <a:xfrm>
            <a:off x="5622288" y="1812505"/>
            <a:ext cx="847600" cy="38612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921A4-5340-4B12-BFE2-995310F0ABE1}"/>
              </a:ext>
            </a:extLst>
          </p:cNvPr>
          <p:cNvSpPr/>
          <p:nvPr/>
        </p:nvSpPr>
        <p:spPr>
          <a:xfrm>
            <a:off x="2231134" y="1172424"/>
            <a:ext cx="1950721" cy="1546391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947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6"/>
            <a:ext cx="213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an Analog Voltage With the ADC Using an </a:t>
            </a:r>
            <a:r>
              <a:rPr lang="en-US" sz="20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IRQ</a:t>
            </a:r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Monitor Conversion-Complete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C077AA8-BF45-4333-9314-9CB5805AD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90550"/>
            <a:ext cx="4869180" cy="4141470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26B7D88-CB20-4DC8-AAA7-A874B8503ACA}"/>
              </a:ext>
            </a:extLst>
          </p:cNvPr>
          <p:cNvSpPr/>
          <p:nvPr/>
        </p:nvSpPr>
        <p:spPr>
          <a:xfrm>
            <a:off x="30479" y="3251200"/>
            <a:ext cx="2745233" cy="1480820"/>
          </a:xfrm>
          <a:prstGeom prst="wedgeRectCallout">
            <a:avLst>
              <a:gd name="adj1" fmla="val -20268"/>
              <a:gd name="adj2" fmla="val 811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Design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conversion by: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ADCENC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ADCSC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1.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ADCIFG0 to trigger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IRQ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when complete.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 =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ADC_VECTOR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11366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7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an Analog Voltage With the ADC Using an IRQ to Monitor Conversion-Complete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E5AAFCA-2AD3-48D5-8878-F0612B8DF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1272"/>
            <a:ext cx="6858000" cy="95647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D311A65-6EB9-43E2-A8DD-14805172DA67}"/>
              </a:ext>
            </a:extLst>
          </p:cNvPr>
          <p:cNvSpPr/>
          <p:nvPr/>
        </p:nvSpPr>
        <p:spPr>
          <a:xfrm>
            <a:off x="4894741" y="3941118"/>
            <a:ext cx="191911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Courtesy of </a:t>
            </a:r>
            <a:r>
              <a:rPr lang="en-US" sz="6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https://neodem.wp.horizon.ac.uk/</a:t>
            </a:r>
            <a:endParaRPr lang="en-US" sz="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C6D294AE-B6C5-4BC6-A827-46F44D8AD30A}"/>
              </a:ext>
            </a:extLst>
          </p:cNvPr>
          <p:cNvSpPr txBox="1">
            <a:spLocks/>
          </p:cNvSpPr>
          <p:nvPr/>
        </p:nvSpPr>
        <p:spPr>
          <a:xfrm>
            <a:off x="190500" y="1240619"/>
            <a:ext cx="6667500" cy="2660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1: In CCS, create a new C/C++ Empty Project (with </a:t>
            </a:r>
            <a:r>
              <a:rPr lang="en-US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main.c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titled:</a:t>
            </a:r>
          </a:p>
          <a:p>
            <a:pPr algn="l"/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C_ADC_Sampling_P1.2_IRQ</a:t>
            </a: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2: Type in the following code in </a:t>
            </a:r>
            <a:r>
              <a:rPr lang="en-US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main.c</a:t>
            </a:r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after the statement to stop the watchdog timer.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5120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57750"/>
            <a:ext cx="6858000" cy="285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857750"/>
            <a:ext cx="2895600" cy="285751"/>
          </a:xfrm>
        </p:spPr>
        <p:txBody>
          <a:bodyPr>
            <a:noAutofit/>
          </a:bodyPr>
          <a:lstStyle/>
          <a:p>
            <a:r>
              <a:rPr lang="en-US" sz="10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   ADC Operation on the MSP430FR2355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2886"/>
            <a:ext cx="320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an Analog Voltage With the ADC Using an IRQ to Monitor Conversion-Complete</a:t>
            </a:r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4730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461605"/>
          </a:xfrm>
        </p:spPr>
        <p:txBody>
          <a:bodyPr anchor="ctr">
            <a:noAutofit/>
          </a:bodyPr>
          <a:lstStyle/>
          <a:p>
            <a:pPr algn="l"/>
            <a:r>
              <a:rPr lang="en-US" sz="16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Ch. 15: Analog to Digital Converters</a:t>
            </a: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33592158-EF0A-4803-8D9E-79575611F1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14" y="471336"/>
            <a:ext cx="3669886" cy="4398195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9318A09D-1654-434B-871F-301B6BA2F14D}"/>
              </a:ext>
            </a:extLst>
          </p:cNvPr>
          <p:cNvSpPr txBox="1">
            <a:spLocks/>
          </p:cNvSpPr>
          <p:nvPr/>
        </p:nvSpPr>
        <p:spPr>
          <a:xfrm>
            <a:off x="190500" y="1816325"/>
            <a:ext cx="2921414" cy="1136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3: Save, debug, and run your program. Also run your function generator to produce the sine wave on P1.2.</a:t>
            </a: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397C23EB-029D-486C-B2D3-BE66FBA8B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1" y="3409950"/>
            <a:ext cx="2845214" cy="64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53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705350"/>
            <a:ext cx="6858000" cy="4381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1000" y="4739640"/>
            <a:ext cx="2590800" cy="331469"/>
          </a:xfrm>
        </p:spPr>
        <p:txBody>
          <a:bodyPr>
            <a:normAutofit lnSpcReduction="10000"/>
          </a:bodyPr>
          <a:lstStyle/>
          <a:p>
            <a:r>
              <a:rPr lang="en-US" sz="16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Brock J. </a:t>
            </a:r>
            <a:r>
              <a:rPr lang="en-US" sz="14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LaMeres</a:t>
            </a:r>
            <a:r>
              <a:rPr lang="en-US" sz="16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Ph.D.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" y="819150"/>
            <a:ext cx="6629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 15: Analog to Digital Converters</a:t>
            </a:r>
          </a:p>
          <a:p>
            <a:pPr algn="ctr"/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8191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807719"/>
          </a:xfrm>
        </p:spPr>
        <p:txBody>
          <a:bodyPr anchor="ctr">
            <a:normAutofit/>
          </a:bodyPr>
          <a:lstStyle/>
          <a:p>
            <a:r>
              <a:rPr lang="en-US" sz="22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Embedded Systems Design</a:t>
            </a:r>
            <a:endParaRPr lang="en-US" sz="2400" cap="sm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304800" y="1173481"/>
            <a:ext cx="6553200" cy="384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/>
            <a:r>
              <a:rPr lang="en-US" sz="16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	ADC Operation on the MSP430FR2355 – Example: Reading an Analog Voltage using Polling Conversion-Complete </a:t>
            </a:r>
            <a:r>
              <a:rPr lang="en-US" sz="16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IRQ</a:t>
            </a:r>
            <a:endParaRPr lang="en-US" sz="16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593B83-D63B-4211-92AB-9A207E8E8D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7" r="43030" b="39259"/>
          <a:stretch/>
        </p:blipFill>
        <p:spPr>
          <a:xfrm>
            <a:off x="4267200" y="2888491"/>
            <a:ext cx="1219200" cy="1612490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89053003-16B6-4A1C-9CCD-5F5B00A95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1849173"/>
            <a:ext cx="1937664" cy="2710855"/>
          </a:xfrm>
          <a:prstGeom prst="rect">
            <a:avLst/>
          </a:prstGeom>
        </p:spPr>
      </p:pic>
      <p:pic>
        <p:nvPicPr>
          <p:cNvPr id="14" name="Picture 2" descr="Subscribe to Dr. LaMeres' YouTube Channel">
            <a:extLst>
              <a:ext uri="{FF2B5EF4-FFF2-40B4-BE49-F238E27FC236}">
                <a16:creationId xmlns:a16="http://schemas.microsoft.com/office/drawing/2014/main" id="{6FA6E4A1-F366-41D9-86F5-EC5F89761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849173"/>
            <a:ext cx="2209800" cy="62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427500-2267-4CC6-8A1B-DC03949A6B0C}"/>
              </a:ext>
            </a:extLst>
          </p:cNvPr>
          <p:cNvSpPr txBox="1"/>
          <p:nvPr/>
        </p:nvSpPr>
        <p:spPr>
          <a:xfrm>
            <a:off x="2906652" y="2569031"/>
            <a:ext cx="381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5"/>
              </a:rPr>
              <a:t>www.youtube.com/c/DigitalLogicProgramming_LaMeres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74907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705350"/>
            <a:ext cx="6858000" cy="4381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1000" y="4739640"/>
            <a:ext cx="2590800" cy="331469"/>
          </a:xfrm>
        </p:spPr>
        <p:txBody>
          <a:bodyPr>
            <a:normAutofit lnSpcReduction="10000"/>
          </a:bodyPr>
          <a:lstStyle/>
          <a:p>
            <a:r>
              <a:rPr lang="en-US" sz="16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Brock J. </a:t>
            </a:r>
            <a:r>
              <a:rPr lang="en-US" sz="14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LaMeres</a:t>
            </a:r>
            <a:r>
              <a:rPr lang="en-US" sz="1600" b="1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Ph.D.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" y="819150"/>
            <a:ext cx="6629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 15: Analog to Digital Converters</a:t>
            </a:r>
          </a:p>
          <a:p>
            <a:pPr algn="ctr"/>
            <a:endParaRPr lang="en-US" sz="22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6858000" cy="8191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1"/>
            <a:ext cx="6858000" cy="807719"/>
          </a:xfrm>
        </p:spPr>
        <p:txBody>
          <a:bodyPr anchor="ctr">
            <a:normAutofit/>
          </a:bodyPr>
          <a:lstStyle/>
          <a:p>
            <a:r>
              <a:rPr lang="en-US" sz="2200" cap="sm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Embedded Systems Design</a:t>
            </a:r>
            <a:endParaRPr lang="en-US" sz="2400" cap="sm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304800" y="1173481"/>
            <a:ext cx="6553200" cy="384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/>
            <a:r>
              <a:rPr lang="en-US" sz="16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15.2	ADC Operation on the MSP430FR2355 – Example: Reading Analog Voltage w Conversion-Complete </a:t>
            </a:r>
            <a:r>
              <a:rPr lang="en-US" sz="16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IRQ</a:t>
            </a:r>
            <a:r>
              <a:rPr lang="en-US" sz="1600" b="1" cap="small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b="1" cap="small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LPM</a:t>
            </a:r>
            <a:endParaRPr lang="en-US" sz="1600" b="1" cap="small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593B83-D63B-4211-92AB-9A207E8E8D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7" r="43030" b="39259"/>
          <a:stretch/>
        </p:blipFill>
        <p:spPr>
          <a:xfrm>
            <a:off x="4267200" y="2888491"/>
            <a:ext cx="1219200" cy="1612490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89053003-16B6-4A1C-9CCD-5F5B00A95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1849173"/>
            <a:ext cx="1937664" cy="271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42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7119</TotalTime>
  <Words>4654</Words>
  <Application>Microsoft Office PowerPoint</Application>
  <PresentationFormat>Custom</PresentationFormat>
  <Paragraphs>1567</Paragraphs>
  <Slides>111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5" baseType="lpstr">
      <vt:lpstr>Arial</vt:lpstr>
      <vt:lpstr>Calibri</vt:lpstr>
      <vt:lpstr>Courier New</vt:lpstr>
      <vt:lpstr>Office Theme</vt:lpstr>
      <vt:lpstr>Embedded Systems Design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Embedded Systems Design</vt:lpstr>
      <vt:lpstr>Embedded Systems Design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Embedded Systems Design</vt:lpstr>
      <vt:lpstr>Embedded Systems Design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Embedded Systems Design</vt:lpstr>
      <vt:lpstr>Embedded Systems Design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Embedded Systems Design</vt:lpstr>
      <vt:lpstr>Embedded Systems Design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Ch. 15: Analog to Digital Converters</vt:lpstr>
      <vt:lpstr>Embedded Systems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Brock J. LaMeres</dc:creator>
  <cp:lastModifiedBy>LaMeres, Brock</cp:lastModifiedBy>
  <cp:revision>128</cp:revision>
  <dcterms:created xsi:type="dcterms:W3CDTF">2015-09-08T19:48:25Z</dcterms:created>
  <dcterms:modified xsi:type="dcterms:W3CDTF">2020-05-11T17:01:12Z</dcterms:modified>
</cp:coreProperties>
</file>